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4"/>
  </p:notesMasterIdLst>
  <p:sldIdLst>
    <p:sldId id="256" r:id="rId2"/>
    <p:sldId id="341" r:id="rId3"/>
    <p:sldId id="400" r:id="rId4"/>
    <p:sldId id="360" r:id="rId5"/>
    <p:sldId id="397" r:id="rId6"/>
    <p:sldId id="402" r:id="rId7"/>
    <p:sldId id="307" r:id="rId8"/>
    <p:sldId id="405" r:id="rId9"/>
    <p:sldId id="404" r:id="rId10"/>
    <p:sldId id="403" r:id="rId11"/>
    <p:sldId id="398" r:id="rId12"/>
    <p:sldId id="399" r:id="rId13"/>
    <p:sldId id="355" r:id="rId14"/>
    <p:sldId id="284" r:id="rId15"/>
    <p:sldId id="285" r:id="rId16"/>
    <p:sldId id="406" r:id="rId17"/>
    <p:sldId id="429" r:id="rId18"/>
    <p:sldId id="426" r:id="rId19"/>
    <p:sldId id="428" r:id="rId20"/>
    <p:sldId id="264" r:id="rId21"/>
    <p:sldId id="356" r:id="rId22"/>
    <p:sldId id="357" r:id="rId23"/>
    <p:sldId id="358" r:id="rId24"/>
    <p:sldId id="425" r:id="rId25"/>
    <p:sldId id="363" r:id="rId26"/>
    <p:sldId id="385" r:id="rId27"/>
    <p:sldId id="375" r:id="rId28"/>
    <p:sldId id="376" r:id="rId29"/>
    <p:sldId id="377" r:id="rId30"/>
    <p:sldId id="378" r:id="rId31"/>
    <p:sldId id="379" r:id="rId32"/>
    <p:sldId id="380" r:id="rId33"/>
    <p:sldId id="381" r:id="rId34"/>
    <p:sldId id="382" r:id="rId35"/>
    <p:sldId id="383" r:id="rId36"/>
    <p:sldId id="309" r:id="rId37"/>
    <p:sldId id="310" r:id="rId38"/>
    <p:sldId id="410" r:id="rId39"/>
    <p:sldId id="411" r:id="rId40"/>
    <p:sldId id="393" r:id="rId41"/>
    <p:sldId id="387" r:id="rId42"/>
    <p:sldId id="422" r:id="rId43"/>
    <p:sldId id="394" r:id="rId44"/>
    <p:sldId id="304" r:id="rId45"/>
    <p:sldId id="413" r:id="rId46"/>
    <p:sldId id="395" r:id="rId47"/>
    <p:sldId id="396" r:id="rId48"/>
    <p:sldId id="408" r:id="rId49"/>
    <p:sldId id="409" r:id="rId50"/>
    <p:sldId id="407" r:id="rId51"/>
    <p:sldId id="305" r:id="rId52"/>
    <p:sldId id="306" r:id="rId53"/>
    <p:sldId id="414" r:id="rId54"/>
    <p:sldId id="353" r:id="rId55"/>
    <p:sldId id="351" r:id="rId56"/>
    <p:sldId id="415" r:id="rId57"/>
    <p:sldId id="416" r:id="rId58"/>
    <p:sldId id="352" r:id="rId59"/>
    <p:sldId id="389" r:id="rId60"/>
    <p:sldId id="390" r:id="rId61"/>
    <p:sldId id="391" r:id="rId62"/>
    <p:sldId id="417" r:id="rId63"/>
    <p:sldId id="418" r:id="rId64"/>
    <p:sldId id="392" r:id="rId65"/>
    <p:sldId id="419" r:id="rId66"/>
    <p:sldId id="294" r:id="rId67"/>
    <p:sldId id="295" r:id="rId68"/>
    <p:sldId id="329" r:id="rId69"/>
    <p:sldId id="299" r:id="rId70"/>
    <p:sldId id="301" r:id="rId71"/>
    <p:sldId id="420" r:id="rId72"/>
    <p:sldId id="296" r:id="rId73"/>
    <p:sldId id="297" r:id="rId74"/>
    <p:sldId id="298" r:id="rId75"/>
    <p:sldId id="302" r:id="rId76"/>
    <p:sldId id="314" r:id="rId77"/>
    <p:sldId id="289" r:id="rId78"/>
    <p:sldId id="265" r:id="rId79"/>
    <p:sldId id="366" r:id="rId80"/>
    <p:sldId id="367" r:id="rId81"/>
    <p:sldId id="368" r:id="rId82"/>
    <p:sldId id="369" r:id="rId83"/>
    <p:sldId id="370" r:id="rId84"/>
    <p:sldId id="371" r:id="rId85"/>
    <p:sldId id="372" r:id="rId86"/>
    <p:sldId id="373" r:id="rId87"/>
    <p:sldId id="374" r:id="rId88"/>
    <p:sldId id="313" r:id="rId89"/>
    <p:sldId id="292" r:id="rId90"/>
    <p:sldId id="275" r:id="rId91"/>
    <p:sldId id="276" r:id="rId92"/>
    <p:sldId id="278" r:id="rId93"/>
    <p:sldId id="293" r:id="rId94"/>
    <p:sldId id="290" r:id="rId95"/>
    <p:sldId id="421" r:id="rId96"/>
    <p:sldId id="423" r:id="rId97"/>
    <p:sldId id="338" r:id="rId98"/>
    <p:sldId id="281" r:id="rId99"/>
    <p:sldId id="282" r:id="rId100"/>
    <p:sldId id="340" r:id="rId101"/>
    <p:sldId id="344" r:id="rId102"/>
    <p:sldId id="424" r:id="rId103"/>
    <p:sldId id="339" r:id="rId104"/>
    <p:sldId id="330" r:id="rId105"/>
    <p:sldId id="333" r:id="rId106"/>
    <p:sldId id="334" r:id="rId107"/>
    <p:sldId id="335" r:id="rId108"/>
    <p:sldId id="336" r:id="rId109"/>
    <p:sldId id="337" r:id="rId110"/>
    <p:sldId id="342" r:id="rId111"/>
    <p:sldId id="343" r:id="rId112"/>
    <p:sldId id="283" r:id="rId113"/>
    <p:sldId id="280" r:id="rId114"/>
    <p:sldId id="259" r:id="rId115"/>
    <p:sldId id="430" r:id="rId116"/>
    <p:sldId id="431" r:id="rId117"/>
    <p:sldId id="432" r:id="rId118"/>
    <p:sldId id="346" r:id="rId119"/>
    <p:sldId id="347" r:id="rId120"/>
    <p:sldId id="348" r:id="rId121"/>
    <p:sldId id="349" r:id="rId122"/>
    <p:sldId id="350" r:id="rId123"/>
    <p:sldId id="311" r:id="rId124"/>
    <p:sldId id="312" r:id="rId125"/>
    <p:sldId id="315" r:id="rId126"/>
    <p:sldId id="316" r:id="rId127"/>
    <p:sldId id="317" r:id="rId128"/>
    <p:sldId id="318" r:id="rId129"/>
    <p:sldId id="319" r:id="rId130"/>
    <p:sldId id="320" r:id="rId131"/>
    <p:sldId id="321" r:id="rId132"/>
    <p:sldId id="322" r:id="rId1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85" autoAdjust="0"/>
    <p:restoredTop sz="89048" autoAdjust="0"/>
  </p:normalViewPr>
  <p:slideViewPr>
    <p:cSldViewPr>
      <p:cViewPr varScale="1">
        <p:scale>
          <a:sx n="66" d="100"/>
          <a:sy n="66" d="100"/>
        </p:scale>
        <p:origin x="9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6.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layout/>
      <c:overlay val="1"/>
      <c:txPr>
        <a:bodyPr/>
        <a:lstStyle/>
        <a:p>
          <a:pPr>
            <a:defRPr>
              <a:solidFill>
                <a:schemeClr val="bg1"/>
              </a:solidFill>
            </a:defRPr>
          </a:pPr>
          <a:endParaRPr lang="fa-IR"/>
        </a:p>
      </c:txPr>
    </c:title>
    <c:autoTitleDeleted val="0"/>
    <c:plotArea>
      <c:layout>
        <c:manualLayout>
          <c:layoutTarget val="inner"/>
          <c:xMode val="edge"/>
          <c:yMode val="edge"/>
          <c:x val="0.12011873920697237"/>
          <c:y val="3.1682969684362502E-2"/>
          <c:w val="0.87966864349411844"/>
          <c:h val="0.92967269811174413"/>
        </c:manualLayout>
      </c:layout>
      <c:barChart>
        <c:barDir val="col"/>
        <c:grouping val="clustered"/>
        <c:varyColors val="1"/>
        <c:ser>
          <c:idx val="0"/>
          <c:order val="0"/>
          <c:tx>
            <c:strRef>
              <c:f>Exercise!$H$45</c:f>
              <c:strCache>
                <c:ptCount val="1"/>
                <c:pt idx="0">
                  <c:v>Relative gene expression</c:v>
                </c:pt>
              </c:strCache>
            </c:strRef>
          </c:tx>
          <c:invertIfNegative val="1"/>
          <c:cat>
            <c:strRef>
              <c:f>Exercise!$G$46:$G$53</c:f>
              <c:strCache>
                <c:ptCount val="8"/>
                <c:pt idx="0">
                  <c:v>PR1</c:v>
                </c:pt>
                <c:pt idx="1">
                  <c:v>NPR1</c:v>
                </c:pt>
                <c:pt idx="2">
                  <c:v>WRKY53</c:v>
                </c:pt>
                <c:pt idx="3">
                  <c:v>Invertase</c:v>
                </c:pt>
                <c:pt idx="4">
                  <c:v>Catalase</c:v>
                </c:pt>
                <c:pt idx="5">
                  <c:v>FAD-8</c:v>
                </c:pt>
                <c:pt idx="6">
                  <c:v>CAB-AB</c:v>
                </c:pt>
                <c:pt idx="7">
                  <c:v>UCE </c:v>
                </c:pt>
              </c:strCache>
            </c:strRef>
          </c:cat>
          <c:val>
            <c:numRef>
              <c:f>Exercise!$H$46:$H$53</c:f>
              <c:numCache>
                <c:formatCode>General</c:formatCode>
                <c:ptCount val="8"/>
                <c:pt idx="0">
                  <c:v>1.828745739264007</c:v>
                </c:pt>
                <c:pt idx="1">
                  <c:v>2.0417971795071761</c:v>
                </c:pt>
                <c:pt idx="2">
                  <c:v>0.66673819763752695</c:v>
                </c:pt>
                <c:pt idx="3">
                  <c:v>1.9998555359735799</c:v>
                </c:pt>
                <c:pt idx="4">
                  <c:v>-0.45067380456070999</c:v>
                </c:pt>
                <c:pt idx="5">
                  <c:v>0.50932785368553701</c:v>
                </c:pt>
                <c:pt idx="6">
                  <c:v>-1.19537138841491</c:v>
                </c:pt>
                <c:pt idx="7">
                  <c:v>0</c:v>
                </c:pt>
              </c:numCache>
            </c:numRef>
          </c:val>
          <c:extLst xmlns:c16r2="http://schemas.microsoft.com/office/drawing/2015/06/chart">
            <c:ext xmlns:c16="http://schemas.microsoft.com/office/drawing/2014/chart" uri="{C3380CC4-5D6E-409C-BE32-E72D297353CC}">
              <c16:uniqueId val="{00000000-D745-45E9-9324-1465F1FDC1F0}"/>
            </c:ext>
          </c:extLst>
        </c:ser>
        <c:dLbls>
          <c:showLegendKey val="0"/>
          <c:showVal val="0"/>
          <c:showCatName val="0"/>
          <c:showSerName val="0"/>
          <c:showPercent val="0"/>
          <c:showBubbleSize val="0"/>
        </c:dLbls>
        <c:gapWidth val="150"/>
        <c:axId val="246645856"/>
        <c:axId val="246646248"/>
      </c:barChart>
      <c:catAx>
        <c:axId val="246645856"/>
        <c:scaling>
          <c:orientation val="minMax"/>
        </c:scaling>
        <c:delete val="1"/>
        <c:axPos val="b"/>
        <c:title>
          <c:tx>
            <c:rich>
              <a:bodyPr/>
              <a:lstStyle/>
              <a:p>
                <a:pPr>
                  <a:defRPr>
                    <a:solidFill>
                      <a:schemeClr val="bg1"/>
                    </a:solidFill>
                  </a:defRPr>
                </a:pPr>
                <a:r>
                  <a:rPr lang="en-US" dirty="0">
                    <a:solidFill>
                      <a:schemeClr val="bg1"/>
                    </a:solidFill>
                  </a:rPr>
                  <a:t>Treatment</a:t>
                </a:r>
              </a:p>
            </c:rich>
          </c:tx>
          <c:layout>
            <c:manualLayout>
              <c:xMode val="edge"/>
              <c:yMode val="edge"/>
              <c:x val="0.50594589292555836"/>
              <c:y val="0.94707610441057133"/>
            </c:manualLayout>
          </c:layout>
          <c:overlay val="1"/>
        </c:title>
        <c:numFmt formatCode="General" sourceLinked="0"/>
        <c:majorTickMark val="out"/>
        <c:minorTickMark val="cross"/>
        <c:tickLblPos val="nextTo"/>
        <c:crossAx val="246646248"/>
        <c:crosses val="autoZero"/>
        <c:auto val="1"/>
        <c:lblAlgn val="ctr"/>
        <c:lblOffset val="100"/>
        <c:noMultiLvlLbl val="1"/>
      </c:catAx>
      <c:valAx>
        <c:axId val="246646248"/>
        <c:scaling>
          <c:orientation val="minMax"/>
        </c:scaling>
        <c:delete val="0"/>
        <c:axPos val="l"/>
        <c:majorGridlines/>
        <c:title>
          <c:tx>
            <c:rich>
              <a:bodyPr/>
              <a:lstStyle/>
              <a:p>
                <a:pPr>
                  <a:defRPr>
                    <a:solidFill>
                      <a:schemeClr val="bg1"/>
                    </a:solidFill>
                  </a:defRPr>
                </a:pPr>
                <a:r>
                  <a:rPr lang="en-US" baseline="0" dirty="0">
                    <a:solidFill>
                      <a:schemeClr val="bg1"/>
                    </a:solidFill>
                  </a:rPr>
                  <a:t>log</a:t>
                </a:r>
                <a:r>
                  <a:rPr lang="en-US" baseline="-25000" dirty="0">
                    <a:solidFill>
                      <a:schemeClr val="bg1"/>
                    </a:solidFill>
                  </a:rPr>
                  <a:t>10</a:t>
                </a:r>
                <a:r>
                  <a:rPr lang="en-US" dirty="0">
                    <a:solidFill>
                      <a:schemeClr val="bg1"/>
                    </a:solidFill>
                  </a:rPr>
                  <a:t> of relative gene </a:t>
                </a:r>
                <a:r>
                  <a:rPr lang="en-US" dirty="0" err="1">
                    <a:solidFill>
                      <a:schemeClr val="bg1"/>
                    </a:solidFill>
                  </a:rPr>
                  <a:t>expresion</a:t>
                </a:r>
                <a:endParaRPr lang="en-US" dirty="0">
                  <a:solidFill>
                    <a:schemeClr val="bg1"/>
                  </a:solidFill>
                </a:endParaRPr>
              </a:p>
            </c:rich>
          </c:tx>
          <c:layout/>
          <c:overlay val="1"/>
        </c:title>
        <c:numFmt formatCode="General" sourceLinked="1"/>
        <c:majorTickMark val="out"/>
        <c:minorTickMark val="cross"/>
        <c:tickLblPos val="nextTo"/>
        <c:txPr>
          <a:bodyPr/>
          <a:lstStyle/>
          <a:p>
            <a:pPr>
              <a:defRPr>
                <a:solidFill>
                  <a:schemeClr val="bg1"/>
                </a:solidFill>
              </a:defRPr>
            </a:pPr>
            <a:endParaRPr lang="fa-IR"/>
          </a:p>
        </c:txPr>
        <c:crossAx val="246645856"/>
        <c:crosses val="autoZero"/>
        <c:crossBetween val="between"/>
      </c:valAx>
    </c:plotArea>
    <c:plotVisOnly val="1"/>
    <c:dispBlanksAs val="zero"/>
    <c:showDLblsOverMax val="1"/>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7BAE0-FF56-43DC-B269-32E15B8EBED4}" type="datetimeFigureOut">
              <a:rPr lang="pt-BR" smtClean="0"/>
              <a:t>14/05/2023</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A18F4D-3E7A-4126-BB88-A71980D4979B}" type="slidenum">
              <a:rPr lang="pt-BR" smtClean="0"/>
              <a:t>‹#›</a:t>
            </a:fld>
            <a:endParaRPr lang="pt-BR"/>
          </a:p>
        </p:txBody>
      </p:sp>
    </p:spTree>
    <p:extLst>
      <p:ext uri="{BB962C8B-B14F-4D97-AF65-F5344CB8AC3E}">
        <p14:creationId xmlns:p14="http://schemas.microsoft.com/office/powerpoint/2010/main" val="58291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062E940-068E-40E4-BFAF-C1DB625EC557}" type="slidenum">
              <a:rPr lang="en-US" altLang="en-US"/>
              <a:pPr/>
              <a:t>3</a:t>
            </a:fld>
            <a:endParaRPr lang="en-US" alt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341986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0D3F44F-D316-45B6-A4F5-D6F7A955BFBA}" type="slidenum">
              <a:rPr lang="en-US" sz="1200"/>
              <a:pPr/>
              <a:t>36</a:t>
            </a:fld>
            <a:endParaRPr 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pitchFamily="34" charset="-128"/>
              </a:rPr>
              <a:t>First of all we need to think about the nature of the PCR reaction in order to understand real time quantitation. The amount of DNA theoretically doubles with every cycle of PCR and this is what this shows, after each cycle the amount of DNA is twice what it was before.</a:t>
            </a:r>
          </a:p>
          <a:p>
            <a:pPr eaLnBrk="1" hangingPunct="1"/>
            <a:r>
              <a:rPr lang="en-US" dirty="0">
                <a:ea typeface="ＭＳ Ｐゴシック" pitchFamily="34" charset="-128"/>
              </a:rPr>
              <a:t>After one cycle of PCR, the amount of DNA is twice what it was before, so after two cycles one has 2x2 times as much, after 3 cycles - 2x2x2 times as much or 2</a:t>
            </a:r>
            <a:r>
              <a:rPr lang="en-US" baseline="30000" dirty="0">
                <a:ea typeface="ＭＳ Ｐゴシック" pitchFamily="34" charset="-128"/>
              </a:rPr>
              <a:t>3</a:t>
            </a:r>
            <a:r>
              <a:rPr lang="en-US" dirty="0">
                <a:ea typeface="ＭＳ Ｐゴシック" pitchFamily="34" charset="-128"/>
              </a:rPr>
              <a:t> times as much, after 4 cycles 2x2x2x2 times as much or 2</a:t>
            </a:r>
            <a:r>
              <a:rPr lang="en-US" baseline="30000" dirty="0">
                <a:ea typeface="ＭＳ Ｐゴシック" pitchFamily="34" charset="-128"/>
              </a:rPr>
              <a:t>4</a:t>
            </a:r>
            <a:r>
              <a:rPr lang="en-US" dirty="0">
                <a:ea typeface="ＭＳ Ｐゴシック" pitchFamily="34" charset="-128"/>
              </a:rPr>
              <a:t> times as much. Thus after n cycles there will be 2</a:t>
            </a:r>
            <a:r>
              <a:rPr lang="en-US" baseline="30000" dirty="0">
                <a:ea typeface="ＭＳ Ｐゴシック" pitchFamily="34" charset="-128"/>
              </a:rPr>
              <a:t>n</a:t>
            </a:r>
            <a:r>
              <a:rPr lang="en-US" dirty="0">
                <a:ea typeface="ＭＳ Ｐゴシック" pitchFamily="34" charset="-128"/>
              </a:rPr>
              <a:t> times as much DNA.</a:t>
            </a:r>
          </a:p>
          <a:p>
            <a:pPr eaLnBrk="1" hangingPunct="1"/>
            <a:endParaRPr lang="en-US" dirty="0">
              <a:ea typeface="ＭＳ Ｐゴシック" pitchFamily="34" charset="-128"/>
            </a:endParaRPr>
          </a:p>
        </p:txBody>
      </p:sp>
    </p:spTree>
    <p:extLst>
      <p:ext uri="{BB962C8B-B14F-4D97-AF65-F5344CB8AC3E}">
        <p14:creationId xmlns:p14="http://schemas.microsoft.com/office/powerpoint/2010/main" val="4151933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7A18F4D-3E7A-4126-BB88-A71980D4979B}" type="slidenum">
              <a:rPr lang="pt-BR" smtClean="0"/>
              <a:t>50</a:t>
            </a:fld>
            <a:endParaRPr lang="pt-BR"/>
          </a:p>
        </p:txBody>
      </p:sp>
    </p:spTree>
    <p:extLst>
      <p:ext uri="{BB962C8B-B14F-4D97-AF65-F5344CB8AC3E}">
        <p14:creationId xmlns:p14="http://schemas.microsoft.com/office/powerpoint/2010/main" val="78935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0D3F44F-D316-45B6-A4F5-D6F7A955BFBA}" type="slidenum">
              <a:rPr lang="en-US" sz="1200"/>
              <a:pPr/>
              <a:t>66</a:t>
            </a:fld>
            <a:endParaRPr 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pitchFamily="34" charset="-128"/>
              </a:rPr>
              <a:t>First of all we need to think about the nature of the PCR reaction in order to understand real time quantitation. The amount of DNA theoretically doubles with every cycle of PCR and this is what this shows, after each cycle the amount of DNA is twice what it was before.</a:t>
            </a:r>
          </a:p>
          <a:p>
            <a:pPr eaLnBrk="1" hangingPunct="1"/>
            <a:r>
              <a:rPr lang="en-US" dirty="0">
                <a:ea typeface="ＭＳ Ｐゴシック" pitchFamily="34" charset="-128"/>
              </a:rPr>
              <a:t>After one cycle of PCR, the amount of DNA is twice what it was before, so after two cycles one has 2x2 times as much, after 3 cycles - 2x2x2 times as much or 2</a:t>
            </a:r>
            <a:r>
              <a:rPr lang="en-US" baseline="30000" dirty="0">
                <a:ea typeface="ＭＳ Ｐゴシック" pitchFamily="34" charset="-128"/>
              </a:rPr>
              <a:t>3</a:t>
            </a:r>
            <a:r>
              <a:rPr lang="en-US" dirty="0">
                <a:ea typeface="ＭＳ Ｐゴシック" pitchFamily="34" charset="-128"/>
              </a:rPr>
              <a:t> times as much, after 4 cycles 2x2x2x2 times as much or 2</a:t>
            </a:r>
            <a:r>
              <a:rPr lang="en-US" baseline="30000" dirty="0">
                <a:ea typeface="ＭＳ Ｐゴシック" pitchFamily="34" charset="-128"/>
              </a:rPr>
              <a:t>4</a:t>
            </a:r>
            <a:r>
              <a:rPr lang="en-US" dirty="0">
                <a:ea typeface="ＭＳ Ｐゴシック" pitchFamily="34" charset="-128"/>
              </a:rPr>
              <a:t> times as much. Thus after n cycles there will be 2</a:t>
            </a:r>
            <a:r>
              <a:rPr lang="en-US" baseline="30000" dirty="0">
                <a:ea typeface="ＭＳ Ｐゴシック" pitchFamily="34" charset="-128"/>
              </a:rPr>
              <a:t>n</a:t>
            </a:r>
            <a:r>
              <a:rPr lang="en-US" dirty="0">
                <a:ea typeface="ＭＳ Ｐゴシック" pitchFamily="34" charset="-128"/>
              </a:rPr>
              <a:t> times as much DNA.</a:t>
            </a:r>
          </a:p>
          <a:p>
            <a:pPr eaLnBrk="1" hangingPunct="1"/>
            <a:endParaRPr lang="en-US" dirty="0">
              <a:ea typeface="ＭＳ Ｐゴシック" pitchFamily="34" charset="-128"/>
            </a:endParaRPr>
          </a:p>
        </p:txBody>
      </p:sp>
    </p:spTree>
    <p:extLst>
      <p:ext uri="{BB962C8B-B14F-4D97-AF65-F5344CB8AC3E}">
        <p14:creationId xmlns:p14="http://schemas.microsoft.com/office/powerpoint/2010/main" val="3414002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78D6A-D489-42F4-90B5-4F5D6BA5D5B4}" type="slidenum">
              <a:rPr lang="en-US"/>
              <a:pPr/>
              <a:t>67</a:t>
            </a:fld>
            <a:endParaRPr lang="en-US"/>
          </a:p>
        </p:txBody>
      </p:sp>
      <p:sp>
        <p:nvSpPr>
          <p:cNvPr id="2037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In the following discussion the results shown will be those obtained in our laboratory using a </a:t>
            </a:r>
            <a:r>
              <a:rPr lang="en-US" dirty="0" err="1"/>
              <a:t>BioRad</a:t>
            </a:r>
            <a:r>
              <a:rPr lang="en-US" dirty="0"/>
              <a:t> </a:t>
            </a:r>
            <a:r>
              <a:rPr lang="en-US" dirty="0" err="1"/>
              <a:t>Icycler</a:t>
            </a:r>
            <a:r>
              <a:rPr lang="en-US" dirty="0"/>
              <a:t> Real-time PCR instrument. However, analysis with other instruments is similar. </a:t>
            </a:r>
          </a:p>
          <a:p>
            <a:r>
              <a:rPr lang="en-US" dirty="0"/>
              <a:t>Here is a real-time PCR trace for a single well on a 96-well plate, cycles are shown along the X-axis, and arbitrary fluorescence units (actually these are fold increase over background fluorescence) are shown on the Y-axis - the results are similar to our theoretical graph (see insert) - except that the transition to the plateau phase is more gradual. This </a:t>
            </a:r>
            <a:r>
              <a:rPr lang="en-US" dirty="0" err="1"/>
              <a:t>expt</a:t>
            </a:r>
            <a:r>
              <a:rPr lang="en-US" dirty="0"/>
              <a:t> - and everything we are going to discuss - was done with SYBR green, which has very low fluorescence in the absence of double stranded DNA and very high fluorescence in the presence of double stranded DNA.</a:t>
            </a:r>
          </a:p>
        </p:txBody>
      </p:sp>
    </p:spTree>
    <p:extLst>
      <p:ext uri="{BB962C8B-B14F-4D97-AF65-F5344CB8AC3E}">
        <p14:creationId xmlns:p14="http://schemas.microsoft.com/office/powerpoint/2010/main" val="1401848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20FE7-2E56-4223-B03A-E6205A0199C5}" type="slidenum">
              <a:rPr lang="en-US"/>
              <a:pPr/>
              <a:t>72</a:t>
            </a:fld>
            <a:endParaRPr lang="en-US"/>
          </a:p>
        </p:txBody>
      </p:sp>
      <p:sp>
        <p:nvSpPr>
          <p:cNvPr id="2058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Here is the same real time PCR trace shown on a logarithmic scale - again it is similar to our theoretical curve (inset).</a:t>
            </a:r>
          </a:p>
        </p:txBody>
      </p:sp>
    </p:spTree>
    <p:extLst>
      <p:ext uri="{BB962C8B-B14F-4D97-AF65-F5344CB8AC3E}">
        <p14:creationId xmlns:p14="http://schemas.microsoft.com/office/powerpoint/2010/main" val="321165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E079B-9020-4295-A740-955705A3636D}" type="slidenum">
              <a:rPr lang="en-US"/>
              <a:pPr/>
              <a:t>73</a:t>
            </a:fld>
            <a:endParaRPr lang="en-US"/>
          </a:p>
        </p:txBody>
      </p:sp>
      <p:sp>
        <p:nvSpPr>
          <p:cNvPr id="207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As we saw with the theoretical curves, you should get a straight line relationship in the linear part of the PCR reaction. In this case the reaction is linear from ~20 to ~1500 arbitrary fluorescence units.</a:t>
            </a:r>
          </a:p>
        </p:txBody>
      </p:sp>
    </p:spTree>
    <p:extLst>
      <p:ext uri="{BB962C8B-B14F-4D97-AF65-F5344CB8AC3E}">
        <p14:creationId xmlns:p14="http://schemas.microsoft.com/office/powerpoint/2010/main" val="4172241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E2A71E7-806E-48DC-89DD-403303A25825}" type="slidenum">
              <a:rPr lang="en-US" sz="1200"/>
              <a:pPr/>
              <a:t>74</a:t>
            </a:fld>
            <a:endParaRPr 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pitchFamily="34" charset="-128"/>
              </a:rPr>
              <a:t>If we look at the same region on a regular scale, we see the linear part is the very early part of the curve and note that it is </a:t>
            </a:r>
            <a:r>
              <a:rPr lang="en-US" b="1">
                <a:ea typeface="ＭＳ Ｐゴシック" pitchFamily="34" charset="-128"/>
              </a:rPr>
              <a:t>NOT</a:t>
            </a:r>
            <a:r>
              <a:rPr lang="en-US">
                <a:ea typeface="ＭＳ Ｐゴシック" pitchFamily="34" charset="-128"/>
              </a:rPr>
              <a:t> the region which looks linear in this graphical view. This is a very important point in real-time PCR because we wish to examine the reaction while it is still in the linear log phase.</a:t>
            </a:r>
          </a:p>
        </p:txBody>
      </p:sp>
    </p:spTree>
    <p:extLst>
      <p:ext uri="{BB962C8B-B14F-4D97-AF65-F5344CB8AC3E}">
        <p14:creationId xmlns:p14="http://schemas.microsoft.com/office/powerpoint/2010/main" val="899417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C37B6-F2F0-4767-980C-D37F603B9D41}" type="slidenum">
              <a:rPr lang="en-US"/>
              <a:pPr/>
              <a:t>75</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dirty="0"/>
              <a:t>It is important that the threshold should be in the linear part of the reaction - this is easier to see in the logarithmic view, where it should be no more than half way up the linear part, in the regular view, the threshold will be close to the bottom of the curve. However, the threshold should be high enough that you are sure that reactions cross the line due to amplification rather than noise. We find that if the plateau values are 4000 to </a:t>
            </a:r>
            <a:r>
              <a:rPr lang="en-US" dirty="0" err="1"/>
              <a:t>to</a:t>
            </a:r>
            <a:r>
              <a:rPr lang="en-US" dirty="0"/>
              <a:t> 15000, a threshold of 300 usually works well. </a:t>
            </a:r>
          </a:p>
          <a:p>
            <a:r>
              <a:rPr lang="en-US" dirty="0"/>
              <a:t>We use the same threshold for all the samples in the same experiment on the same plate.</a:t>
            </a:r>
          </a:p>
        </p:txBody>
      </p:sp>
    </p:spTree>
    <p:extLst>
      <p:ext uri="{BB962C8B-B14F-4D97-AF65-F5344CB8AC3E}">
        <p14:creationId xmlns:p14="http://schemas.microsoft.com/office/powerpoint/2010/main" val="58501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شما</a:t>
            </a:r>
            <a:r>
              <a:rPr lang="fa-IR" baseline="0" dirty="0"/>
              <a:t> تصور کنید میزان </a:t>
            </a:r>
            <a:r>
              <a:rPr lang="en-US" baseline="0" dirty="0"/>
              <a:t>DNA</a:t>
            </a:r>
            <a:r>
              <a:rPr lang="fa-IR" baseline="0" dirty="0"/>
              <a:t> من در سیکل 25 تعداد 1000000 کپی است. اگر شما 4000000 کپی داشته باشید سیکل شما چند خواهد بود</a:t>
            </a:r>
            <a:r>
              <a:rPr lang="en-US" baseline="0" dirty="0"/>
              <a:t>?</a:t>
            </a:r>
            <a:endParaRPr lang="en-US" dirty="0"/>
          </a:p>
        </p:txBody>
      </p:sp>
      <p:sp>
        <p:nvSpPr>
          <p:cNvPr id="4" name="Slide Number Placeholder 3"/>
          <p:cNvSpPr>
            <a:spLocks noGrp="1"/>
          </p:cNvSpPr>
          <p:nvPr>
            <p:ph type="sldNum" sz="quarter" idx="10"/>
          </p:nvPr>
        </p:nvSpPr>
        <p:spPr/>
        <p:txBody>
          <a:bodyPr/>
          <a:lstStyle/>
          <a:p>
            <a:fld id="{47A18F4D-3E7A-4126-BB88-A71980D4979B}" type="slidenum">
              <a:rPr lang="pt-BR" smtClean="0"/>
              <a:t>84</a:t>
            </a:fld>
            <a:endParaRPr lang="pt-BR"/>
          </a:p>
        </p:txBody>
      </p:sp>
    </p:spTree>
    <p:extLst>
      <p:ext uri="{BB962C8B-B14F-4D97-AF65-F5344CB8AC3E}">
        <p14:creationId xmlns:p14="http://schemas.microsoft.com/office/powerpoint/2010/main" val="296781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534F1-CA21-43C0-AB8C-94E424620AA9}" type="slidenum">
              <a:rPr lang="en-US"/>
              <a:pPr/>
              <a:t>104</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dirty="0"/>
              <a:t>Here are the results from an experiment in which the target gene was IL1-beta and the reference gene was RPLPO. RNA was extracted from control (con) or vitreous-treated (vit) cells, and copied into cDNA. IL1-b and RPLP0 assays were done in triplicate on both con and vit cDNAs. </a:t>
            </a:r>
          </a:p>
          <a:p>
            <a:r>
              <a:rPr lang="en-US" dirty="0"/>
              <a:t>We will start by looking at the top part of the “Northern equation” - that is determining the fold change in IL1-b in vitreous compared to control. </a:t>
            </a:r>
          </a:p>
          <a:p>
            <a:endParaRPr lang="en-US" dirty="0"/>
          </a:p>
        </p:txBody>
      </p:sp>
    </p:spTree>
    <p:extLst>
      <p:ext uri="{BB962C8B-B14F-4D97-AF65-F5344CB8AC3E}">
        <p14:creationId xmlns:p14="http://schemas.microsoft.com/office/powerpoint/2010/main" val="231525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4C4D19C-3D8C-42FC-880D-540C97275260}" type="slidenum">
              <a:rPr lang="en-US" altLang="en-US"/>
              <a:pPr/>
              <a:t>4</a:t>
            </a:fld>
            <a:endParaRPr lang="en-US" alt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1216539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5BCA0-CB37-4FF5-AD55-5794AAF37216}" type="slidenum">
              <a:rPr lang="en-US"/>
              <a:pPr/>
              <a:t>105</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This method was one of the first methods to be used to calculate these type of results. However, as we shall see, it is an approximation method. It makes various assumptions, and to prove that they are valid is, in our opinion, more time consuming that doing a few extra efficiency runs for the Pfaffl method.</a:t>
            </a:r>
          </a:p>
        </p:txBody>
      </p:sp>
    </p:spTree>
    <p:extLst>
      <p:ext uri="{BB962C8B-B14F-4D97-AF65-F5344CB8AC3E}">
        <p14:creationId xmlns:p14="http://schemas.microsoft.com/office/powerpoint/2010/main" val="278011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B6D71-9AF6-4662-B5D0-8A3DB23A4F04}" type="slidenum">
              <a:rPr lang="en-US"/>
              <a:pPr/>
              <a:t>106</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If one looks at the same data that we discussed before. But for the time being ignore the data from the standard ‘loading control’ gene. The difference between the control and treated samples for il1-beta is shown by the red line. If we know the efficiency for il1-beta and the cycle number, we could calculate the fold change in il-1 beta- but there would be no loading control. </a:t>
            </a:r>
          </a:p>
        </p:txBody>
      </p:sp>
    </p:spTree>
    <p:extLst>
      <p:ext uri="{BB962C8B-B14F-4D97-AF65-F5344CB8AC3E}">
        <p14:creationId xmlns:p14="http://schemas.microsoft.com/office/powerpoint/2010/main" val="19586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637E3-CB5D-4469-BF55-F988F48E4559}" type="slidenum">
              <a:rPr lang="en-US"/>
              <a:pPr/>
              <a:t>107</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t>An approximate correction can be made for the loading control by calculating the difference between the IL1-beta Ct values and the RPLP0 values for the control samples, and then for the vitreous treated samples (represented by the two green lines in the slide). This makes an allowance for the fact that in the above case, there is slightly more mRNA in the vitreous treated samples (since the RPLP0 comes up slightly earlier). This difference (or delta Ct value) is shown by the two green lines above. The difference between the two delta values represents the shift as will be seen in the next slide.</a:t>
            </a:r>
          </a:p>
        </p:txBody>
      </p:sp>
    </p:spTree>
    <p:extLst>
      <p:ext uri="{BB962C8B-B14F-4D97-AF65-F5344CB8AC3E}">
        <p14:creationId xmlns:p14="http://schemas.microsoft.com/office/powerpoint/2010/main" val="1104941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3B20-3CBB-4948-AB80-B0AE198D8370}" type="slidenum">
              <a:rPr lang="en-US"/>
              <a:pPr/>
              <a:t>108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The difference between the two delta Ct values (delta </a:t>
            </a:r>
            <a:r>
              <a:rPr lang="en-US" dirty="0" err="1"/>
              <a:t>delta</a:t>
            </a:r>
            <a:r>
              <a:rPr lang="en-US" dirty="0"/>
              <a:t> Ct, represents the corrected shift of the IL1-b. Since in this example in the vitreous treated sample the IL1-b has moved to the left of the standard, it has a negative value, but in </a:t>
            </a:r>
            <a:r>
              <a:rPr lang="en-US" dirty="0" err="1"/>
              <a:t>maths</a:t>
            </a:r>
            <a:r>
              <a:rPr lang="en-US"/>
              <a:t> subtraction of a negative value is equivalent to adding that value - which makes obvious sense (I hope) if you look at the diagram - the total shift is = the two green arrows added together. </a:t>
            </a:r>
            <a:r>
              <a:rPr lang="en-US" dirty="0"/>
              <a:t>If the </a:t>
            </a:r>
            <a:r>
              <a:rPr lang="en-US" dirty="0" err="1"/>
              <a:t>vit</a:t>
            </a:r>
            <a:r>
              <a:rPr lang="en-US" dirty="0"/>
              <a:t> il1-b had shifted but remained to the right of the reference curve, the value would then be subtracted from the large green arrow to determine the shift.</a:t>
            </a:r>
          </a:p>
        </p:txBody>
      </p:sp>
    </p:spTree>
    <p:extLst>
      <p:ext uri="{BB962C8B-B14F-4D97-AF65-F5344CB8AC3E}">
        <p14:creationId xmlns:p14="http://schemas.microsoft.com/office/powerpoint/2010/main" val="143746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E850-D810-46B7-BBBC-B2A43099822C}" type="slidenum">
              <a:rPr lang="en-US"/>
              <a:pPr/>
              <a:t>109</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Note how different the results are when the correct efficiency is used rather than assuming 100%. The results are much closer to the ones calculated with the accurate method. However, note that the efficency of the RPLP0 was never taken into account with this approximation method. This method assumes that the efficiency of RPLP0 is so close to that of IL1-beta that it does not make much difference - or that the reference gene values are so similar for different RNA samples that the correction is so small that it would not be significant (it was only 1.08 fold when we calculated the change in RPLP0 cDNA for these same samples when discussing the Pfaffl method).</a:t>
            </a:r>
          </a:p>
        </p:txBody>
      </p:sp>
    </p:spTree>
    <p:extLst>
      <p:ext uri="{BB962C8B-B14F-4D97-AF65-F5344CB8AC3E}">
        <p14:creationId xmlns:p14="http://schemas.microsoft.com/office/powerpoint/2010/main" val="315739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3A2BB-FA4B-466C-B68B-39680B069445}" type="slidenum">
              <a:rPr lang="en-US"/>
              <a:pPr/>
              <a:t>110</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So here we are just looking at the results from the wells containing the IL1-b primers. If we look at the difference in Ct values between the control and vitreous samples we see there is an 11.60 cycle difference. Earlier on we derived the equation that the change in amount of DNA after n cycles is equal to the efficiency to the power of n. We independently do multiple serial dilution curves on multiple days to determine an average efficiency and we can then plug that value into the formula.  Note that when determining the difference in the Ct values (sometimes known as the ‘delta Ct’), we subtract the vitreous from the control value - this is so that increases will have a positive result and decreases a negative result for the delta Ct value.</a:t>
            </a:r>
          </a:p>
          <a:p>
            <a:r>
              <a:rPr lang="en-US"/>
              <a:t> If the amount of RNA is less in the vitreous sample the delta Ct would have a negative value and the change would have a value of less than 1.00. So, if there was half as much target mRNA the value for the change would be 0.5.</a:t>
            </a:r>
          </a:p>
          <a:p>
            <a:r>
              <a:rPr lang="en-US"/>
              <a:t>These calculations are easily done if you have an excel spreadsheet set up (see later slide). </a:t>
            </a:r>
          </a:p>
          <a:p>
            <a:endParaRPr lang="en-US"/>
          </a:p>
        </p:txBody>
      </p:sp>
    </p:spTree>
    <p:extLst>
      <p:ext uri="{BB962C8B-B14F-4D97-AF65-F5344CB8AC3E}">
        <p14:creationId xmlns:p14="http://schemas.microsoft.com/office/powerpoint/2010/main" val="3891941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2D38E-341D-447F-9D0D-456116FDDDFA}" type="slidenum">
              <a:rPr lang="en-US"/>
              <a:pPr/>
              <a:t>111</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Here we are just looking at the RPLP0 data - note, that, as expected for a good reference gene, there is not much difference between the two RNAs with regard to their levels of RPLP0 mRNA. The same amount of total RNA was used for reverse transcription of both RNAs, and the same amount of each reverse transcription reaction was used for real-time PCR. Since the Ct values are so close and the ratio of the reference gene in the two samples is close to one, this suggests that this is a good reference gene for these experiments. </a:t>
            </a:r>
          </a:p>
          <a:p>
            <a:r>
              <a:rPr lang="en-US"/>
              <a:t>Of course this method requires that you have determined the efficiency for your primers. We do this on multiple occasions, using the criteria for a good curve discussed above. We find that the values tend to be very reproducible if we use stabilized sybr green mixes. If we change manufacturer or if the formulation is changed, the efficiency will need to be determined again. </a:t>
            </a:r>
          </a:p>
          <a:p>
            <a:endParaRPr lang="en-US"/>
          </a:p>
        </p:txBody>
      </p:sp>
    </p:spTree>
    <p:extLst>
      <p:ext uri="{BB962C8B-B14F-4D97-AF65-F5344CB8AC3E}">
        <p14:creationId xmlns:p14="http://schemas.microsoft.com/office/powerpoint/2010/main" val="348295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47A18F4D-3E7A-4126-BB88-A71980D4979B}" type="slidenum">
              <a:rPr lang="pt-BR" smtClean="0"/>
              <a:t>112</a:t>
            </a:fld>
            <a:endParaRPr lang="pt-BR"/>
          </a:p>
        </p:txBody>
      </p:sp>
    </p:spTree>
    <p:extLst>
      <p:ext uri="{BB962C8B-B14F-4D97-AF65-F5344CB8AC3E}">
        <p14:creationId xmlns:p14="http://schemas.microsoft.com/office/powerpoint/2010/main" val="47118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C44CBD9-A4CA-429F-84BE-BA25B49657D7}" type="slidenum">
              <a:rPr lang="en-US" altLang="en-US"/>
              <a:pPr/>
              <a:t>13</a:t>
            </a:fld>
            <a:endParaRPr lang="en-US" alt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176944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6F65040-F65C-479E-9ED2-9129F5A0B831}" type="slidenum">
              <a:rPr lang="en-US" altLang="en-US"/>
              <a:pPr/>
              <a:t>21</a:t>
            </a:fld>
            <a:endParaRPr lang="en-US" alt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138968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8382C8E-9879-4E3B-B279-25A464877E0A}" type="slidenum">
              <a:rPr lang="en-US" altLang="en-US"/>
              <a:pPr/>
              <a:t>22</a:t>
            </a:fld>
            <a:endParaRPr lang="en-US" alt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65976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5B69DB-6E93-49A3-A261-31A3A7D41535}" type="slidenum">
              <a:rPr lang="en-US" altLang="en-US"/>
              <a:pPr/>
              <a:t>23</a:t>
            </a:fld>
            <a:endParaRPr lang="en-US" altLang="en-US"/>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450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FDB1E5E-3CDE-4AFC-9560-FAC17A891474}" type="slidenum">
              <a:rPr lang="en-US" altLang="en-US"/>
              <a:pPr/>
              <a:t>25</a:t>
            </a:fld>
            <a:endParaRPr lang="en-US" alt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285474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E7F3103-D2D4-4CA3-B10B-44570B3FF224}" type="slidenum">
              <a:rPr lang="en-US" altLang="en-US"/>
              <a:pPr/>
              <a:t>26</a:t>
            </a:fld>
            <a:endParaRPr lang="en-US" alt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75093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شما</a:t>
            </a:r>
            <a:r>
              <a:rPr lang="fa-IR" baseline="0" dirty="0"/>
              <a:t> تصور کنید میزان </a:t>
            </a:r>
            <a:r>
              <a:rPr lang="en-US" baseline="0" dirty="0"/>
              <a:t>DNA</a:t>
            </a:r>
            <a:r>
              <a:rPr lang="fa-IR" baseline="0" dirty="0"/>
              <a:t> من در سیکل 25 تعداد 1000000 کپی است. اگر شما 4000000 کپی داشته باشید سیکل شما چند خواهد بود</a:t>
            </a:r>
            <a:r>
              <a:rPr lang="en-US" baseline="0" dirty="0"/>
              <a:t>?</a:t>
            </a:r>
            <a:endParaRPr lang="en-US" dirty="0"/>
          </a:p>
        </p:txBody>
      </p:sp>
      <p:sp>
        <p:nvSpPr>
          <p:cNvPr id="4" name="Slide Number Placeholder 3"/>
          <p:cNvSpPr>
            <a:spLocks noGrp="1"/>
          </p:cNvSpPr>
          <p:nvPr>
            <p:ph type="sldNum" sz="quarter" idx="10"/>
          </p:nvPr>
        </p:nvSpPr>
        <p:spPr/>
        <p:txBody>
          <a:bodyPr/>
          <a:lstStyle/>
          <a:p>
            <a:fld id="{47A18F4D-3E7A-4126-BB88-A71980D4979B}" type="slidenum">
              <a:rPr lang="pt-BR" smtClean="0"/>
              <a:t>32</a:t>
            </a:fld>
            <a:endParaRPr lang="pt-BR"/>
          </a:p>
        </p:txBody>
      </p:sp>
    </p:spTree>
    <p:extLst>
      <p:ext uri="{BB962C8B-B14F-4D97-AF65-F5344CB8AC3E}">
        <p14:creationId xmlns:p14="http://schemas.microsoft.com/office/powerpoint/2010/main" val="204158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14/05/2023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169262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14/05/2023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211026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14/05/2023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2351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2743200" cy="5334000"/>
          </a:xfrm>
        </p:spPr>
        <p:txBody>
          <a:bodyPr/>
          <a:lstStyle/>
          <a:p>
            <a:r>
              <a:rPr lang="en-US"/>
              <a:t>Click to edit Master title style</a:t>
            </a:r>
            <a:endParaRPr lang="fa-IR"/>
          </a:p>
        </p:txBody>
      </p:sp>
      <p:sp>
        <p:nvSpPr>
          <p:cNvPr id="3" name="Text Placeholder 2"/>
          <p:cNvSpPr>
            <a:spLocks noGrp="1"/>
          </p:cNvSpPr>
          <p:nvPr>
            <p:ph type="body" sz="half" idx="1"/>
          </p:nvPr>
        </p:nvSpPr>
        <p:spPr>
          <a:xfrm>
            <a:off x="3200400" y="2133600"/>
            <a:ext cx="2857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210300" y="2133600"/>
            <a:ext cx="2857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A2CF518-8B56-40C8-A5AD-0DA9BFC9662A}" type="slidenum">
              <a:rPr lang="en-US" altLang="en-US"/>
              <a:pPr/>
              <a:t>‹#›</a:t>
            </a:fld>
            <a:endParaRPr lang="en-US" altLang="en-US"/>
          </a:p>
        </p:txBody>
      </p:sp>
    </p:spTree>
    <p:extLst>
      <p:ext uri="{BB962C8B-B14F-4D97-AF65-F5344CB8AC3E}">
        <p14:creationId xmlns:p14="http://schemas.microsoft.com/office/powerpoint/2010/main" val="158750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14/05/2023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60772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B0BC1-ACD2-4DAB-A577-C8C3E91E790E}" type="datetimeFigureOut">
              <a:rPr lang="pt-BR" smtClean="0"/>
              <a:t>14/05/2023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86797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E61B0BC1-ACD2-4DAB-A577-C8C3E91E790E}" type="datetimeFigureOut">
              <a:rPr lang="pt-BR" smtClean="0"/>
              <a:t>14/05/2023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04243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E61B0BC1-ACD2-4DAB-A577-C8C3E91E790E}" type="datetimeFigureOut">
              <a:rPr lang="pt-BR" smtClean="0"/>
              <a:t>14/05/2023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32571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E61B0BC1-ACD2-4DAB-A577-C8C3E91E790E}" type="datetimeFigureOut">
              <a:rPr lang="pt-BR" smtClean="0"/>
              <a:t>14/05/2023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91321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B0BC1-ACD2-4DAB-A577-C8C3E91E790E}" type="datetimeFigureOut">
              <a:rPr lang="pt-BR" smtClean="0"/>
              <a:t>14/05/2023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289798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1B0BC1-ACD2-4DAB-A577-C8C3E91E790E}" type="datetimeFigureOut">
              <a:rPr lang="pt-BR" smtClean="0"/>
              <a:t>14/05/2023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168289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1B0BC1-ACD2-4DAB-A577-C8C3E91E790E}" type="datetimeFigureOut">
              <a:rPr lang="pt-BR" smtClean="0"/>
              <a:t>14/05/2023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14563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B0BC1-ACD2-4DAB-A577-C8C3E91E790E}" type="datetimeFigureOut">
              <a:rPr lang="pt-BR" smtClean="0"/>
              <a:t>14/05/2023</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AEEBB-1A02-433F-9CB4-03218708EE5A}" type="slidenum">
              <a:rPr lang="pt-BR" smtClean="0"/>
              <a:t>‹#›</a:t>
            </a:fld>
            <a:endParaRPr lang="pt-BR"/>
          </a:p>
        </p:txBody>
      </p:sp>
    </p:spTree>
    <p:extLst>
      <p:ext uri="{BB962C8B-B14F-4D97-AF65-F5344CB8AC3E}">
        <p14:creationId xmlns:p14="http://schemas.microsoft.com/office/powerpoint/2010/main" val="283564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2.emf"/><Relationship Id="rId5" Type="http://schemas.openxmlformats.org/officeDocument/2006/relationships/oleObject" Target="../embeddings/oleObject22.bin"/><Relationship Id="rId4" Type="http://schemas.openxmlformats.org/officeDocument/2006/relationships/image" Target="../media/image81.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85.wmf"/><Relationship Id="rId4" Type="http://schemas.openxmlformats.org/officeDocument/2006/relationships/oleObject" Target="../embeddings/oleObject23.bin"/></Relationships>
</file>

<file path=ppt/slides/_rels/slide10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1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3.emf"/><Relationship Id="rId4" Type="http://schemas.openxmlformats.org/officeDocument/2006/relationships/oleObject" Target="../embeddings/oleObject24.bin"/></Relationships>
</file>

<file path=ppt/slides/_rels/slide1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24.png"/><Relationship Id="rId5" Type="http://schemas.openxmlformats.org/officeDocument/2006/relationships/image" Target="../media/image93.png"/><Relationship Id="rId4" Type="http://schemas.openxmlformats.org/officeDocument/2006/relationships/image" Target="../media/image92.wmf"/></Relationships>
</file>

<file path=ppt/slides/_rels/slide11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8.jpeg"/><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0.jpeg"/><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5.jpeg"/><Relationship Id="rId5" Type="http://schemas.openxmlformats.org/officeDocument/2006/relationships/image" Target="../media/image31.jpeg"/><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6.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en.wikipedia.org/wiki/Mutation" TargetMode="External"/><Relationship Id="rId2" Type="http://schemas.openxmlformats.org/officeDocument/2006/relationships/hyperlink" Target="https://en.wikipedia.org/wiki/Molecular_biology" TargetMode="External"/><Relationship Id="rId1" Type="http://schemas.openxmlformats.org/officeDocument/2006/relationships/slideLayout" Target="../slideLayouts/slideLayout2.xml"/><Relationship Id="rId6" Type="http://schemas.openxmlformats.org/officeDocument/2006/relationships/hyperlink" Target="https://en.wikipedia.org/wiki/DNA" TargetMode="External"/><Relationship Id="rId5" Type="http://schemas.openxmlformats.org/officeDocument/2006/relationships/hyperlink" Target="https://en.wikipedia.org/wiki/Epigenetic" TargetMode="External"/><Relationship Id="rId4" Type="http://schemas.openxmlformats.org/officeDocument/2006/relationships/hyperlink" Target="https://en.wikipedia.org/wiki/Polymorphism_(biology)"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DNA_sequencing" TargetMode="External"/><Relationship Id="rId2" Type="http://schemas.openxmlformats.org/officeDocument/2006/relationships/hyperlink" Target="https://en.wikipedia.org/wiki/Genotyping" TargetMode="External"/><Relationship Id="rId1" Type="http://schemas.openxmlformats.org/officeDocument/2006/relationships/slideLayout" Target="../slideLayouts/slideLayout2.xml"/><Relationship Id="rId4" Type="http://schemas.openxmlformats.org/officeDocument/2006/relationships/hyperlink" Target="https://en.wikipedia.org/wiki/TaqMan"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6.emf"/><Relationship Id="rId4" Type="http://schemas.openxmlformats.org/officeDocument/2006/relationships/oleObject" Target="../embeddings/oleObject8.bin"/></Relationships>
</file>

<file path=ppt/slides/_rels/slide67.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notesSlide" Target="../notesSlides/notesSlide13.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2.emf"/><Relationship Id="rId5" Type="http://schemas.openxmlformats.org/officeDocument/2006/relationships/oleObject" Target="../embeddings/oleObject9.bin"/><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7.emf"/><Relationship Id="rId5" Type="http://schemas.openxmlformats.org/officeDocument/2006/relationships/oleObject" Target="../embeddings/oleObject11.bin"/><Relationship Id="rId4" Type="http://schemas.openxmlformats.org/officeDocument/2006/relationships/image" Target="../media/image68.png"/></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7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4.png"/><Relationship Id="rId5" Type="http://schemas.openxmlformats.org/officeDocument/2006/relationships/image" Target="../media/image26.emf"/><Relationship Id="rId4" Type="http://schemas.openxmlformats.org/officeDocument/2006/relationships/oleObject" Target="../embeddings/oleObject13.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4.png"/><Relationship Id="rId5" Type="http://schemas.openxmlformats.org/officeDocument/2006/relationships/image" Target="../media/image28.jpeg"/><Relationship Id="rId4" Type="http://schemas.openxmlformats.org/officeDocument/2006/relationships/image" Target="../media/image26.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0.jpeg"/><Relationship Id="rId4" Type="http://schemas.openxmlformats.org/officeDocument/2006/relationships/image" Target="../media/image29.emf"/></Relationships>
</file>

<file path=ppt/slides/_rels/slide8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3.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5.jpeg"/><Relationship Id="rId5" Type="http://schemas.openxmlformats.org/officeDocument/2006/relationships/image" Target="../media/image31.jpeg"/><Relationship Id="rId4" Type="http://schemas.openxmlformats.org/officeDocument/2006/relationships/image" Target="../media/image34.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4.emf"/></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73.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99.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0626" y="3501008"/>
            <a:ext cx="5854873" cy="1754326"/>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pt-BR" sz="3600" dirty="0">
                <a:solidFill>
                  <a:srgbClr val="7030A0"/>
                </a:solidFill>
                <a:effectLst>
                  <a:outerShdw blurRad="38100" dist="38100" dir="2700000" algn="tl">
                    <a:srgbClr val="000000">
                      <a:alpha val="43137"/>
                    </a:srgbClr>
                  </a:outerShdw>
                </a:effectLst>
                <a:latin typeface="Arial Rounded MT Bold" panose="020F0704030504030204" pitchFamily="34" charset="0"/>
              </a:rPr>
              <a:t>PCR Quantitation (qPCR)</a:t>
            </a:r>
          </a:p>
          <a:p>
            <a:pPr algn="ctr"/>
            <a:r>
              <a:rPr lang="pt-BR" sz="3600" dirty="0">
                <a:solidFill>
                  <a:srgbClr val="7030A0"/>
                </a:solidFill>
                <a:effectLst>
                  <a:outerShdw blurRad="38100" dist="38100" dir="2700000" algn="tl">
                    <a:srgbClr val="000000">
                      <a:alpha val="43137"/>
                    </a:srgbClr>
                  </a:outerShdw>
                </a:effectLst>
                <a:latin typeface="Arial Rounded MT Bold" panose="020F0704030504030204" pitchFamily="34" charset="0"/>
              </a:rPr>
              <a:t>Present by: Niloofar Neisi</a:t>
            </a:r>
          </a:p>
          <a:p>
            <a:pPr algn="ctr"/>
            <a:r>
              <a:rPr lang="pt-BR" sz="3600" dirty="0">
                <a:solidFill>
                  <a:srgbClr val="7030A0"/>
                </a:solidFill>
                <a:effectLst>
                  <a:outerShdw blurRad="38100" dist="38100" dir="2700000" algn="tl">
                    <a:srgbClr val="000000">
                      <a:alpha val="43137"/>
                    </a:srgbClr>
                  </a:outerShdw>
                </a:effectLst>
                <a:latin typeface="Arial Rounded MT Bold" panose="020F0704030504030204" pitchFamily="34" charset="0"/>
              </a:rPr>
              <a:t>PhD of Virology</a:t>
            </a:r>
          </a:p>
        </p:txBody>
      </p:sp>
      <p:pic>
        <p:nvPicPr>
          <p:cNvPr id="34820" name="Picture 4" descr="http://www.hpcimedia.com/images/website/ProductProfiles/DIR_0/F_72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83" y="692696"/>
            <a:ext cx="4303054"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3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476672"/>
            <a:ext cx="3456384" cy="2765107"/>
          </a:xfrm>
          <a:prstGeom prst="rect">
            <a:avLst/>
          </a:prstGeom>
        </p:spPr>
      </p:pic>
      <p:pic>
        <p:nvPicPr>
          <p:cNvPr id="3" name="Picture 2"/>
          <p:cNvPicPr>
            <a:picLocks noChangeAspect="1"/>
          </p:cNvPicPr>
          <p:nvPr/>
        </p:nvPicPr>
        <p:blipFill>
          <a:blip r:embed="rId3"/>
          <a:stretch>
            <a:fillRect/>
          </a:stretch>
        </p:blipFill>
        <p:spPr>
          <a:xfrm>
            <a:off x="4378446" y="715510"/>
            <a:ext cx="4248472" cy="2287429"/>
          </a:xfrm>
          <a:prstGeom prst="rect">
            <a:avLst/>
          </a:prstGeom>
        </p:spPr>
      </p:pic>
      <p:pic>
        <p:nvPicPr>
          <p:cNvPr id="4" name="Picture 3"/>
          <p:cNvPicPr>
            <a:picLocks noChangeAspect="1"/>
          </p:cNvPicPr>
          <p:nvPr/>
        </p:nvPicPr>
        <p:blipFill>
          <a:blip r:embed="rId4"/>
          <a:stretch>
            <a:fillRect/>
          </a:stretch>
        </p:blipFill>
        <p:spPr>
          <a:xfrm>
            <a:off x="508270" y="3645024"/>
            <a:ext cx="7740352" cy="2808312"/>
          </a:xfrm>
          <a:prstGeom prst="rect">
            <a:avLst/>
          </a:prstGeom>
        </p:spPr>
      </p:pic>
    </p:spTree>
    <p:extLst>
      <p:ext uri="{BB962C8B-B14F-4D97-AF65-F5344CB8AC3E}">
        <p14:creationId xmlns:p14="http://schemas.microsoft.com/office/powerpoint/2010/main" val="20444149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9194" y="6084004"/>
            <a:ext cx="1791068" cy="369332"/>
          </a:xfrm>
          <a:prstGeom prst="rect">
            <a:avLst/>
          </a:prstGeom>
        </p:spPr>
        <p:txBody>
          <a:bodyPr wrap="none">
            <a:spAutoFit/>
          </a:bodyPr>
          <a:lstStyle/>
          <a:p>
            <a:r>
              <a:rPr lang="en-US" b="1" i="1" dirty="0"/>
              <a:t>E </a:t>
            </a:r>
            <a:r>
              <a:rPr lang="en-US" b="1" dirty="0"/>
              <a:t>= 10 [–1/slope]</a:t>
            </a:r>
          </a:p>
        </p:txBody>
      </p:sp>
      <p:pic>
        <p:nvPicPr>
          <p:cNvPr id="378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4021" t="13199" r="17693" b="7136"/>
          <a:stretch/>
        </p:blipFill>
        <p:spPr bwMode="auto">
          <a:xfrm>
            <a:off x="2065792" y="404664"/>
            <a:ext cx="5292927" cy="6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8302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6553200" y="6248400"/>
            <a:ext cx="1905000" cy="457200"/>
          </a:xfrm>
        </p:spPr>
        <p:txBody>
          <a:bodyPr/>
          <a:lstStyle/>
          <a:p>
            <a:fld id="{BBB609EB-FD75-4068-9CA2-326F6185619A}" type="slidenum">
              <a:rPr lang="en-US" altLang="pt-BR"/>
              <a:pPr/>
              <a:t>101</a:t>
            </a:fld>
            <a:endParaRPr lang="en-US" altLang="pt-BR"/>
          </a:p>
        </p:txBody>
      </p:sp>
      <p:graphicFrame>
        <p:nvGraphicFramePr>
          <p:cNvPr id="4" name="Object 5"/>
          <p:cNvGraphicFramePr>
            <a:graphicFrameLocks noChangeAspect="1"/>
          </p:cNvGraphicFramePr>
          <p:nvPr/>
        </p:nvGraphicFramePr>
        <p:xfrm>
          <a:off x="251520" y="0"/>
          <a:ext cx="4213744" cy="3227264"/>
        </p:xfrm>
        <a:graphic>
          <a:graphicData uri="http://schemas.openxmlformats.org/presentationml/2006/ole">
            <mc:AlternateContent xmlns:mc="http://schemas.openxmlformats.org/markup-compatibility/2006">
              <mc:Choice xmlns:v="urn:schemas-microsoft-com:vml" Requires="v">
                <p:oleObj spid="_x0000_s19460" name="Chart" r:id="rId3" imgW="4534205" imgH="2880563" progId="Excel.Chart.8">
                  <p:embed/>
                </p:oleObj>
              </mc:Choice>
              <mc:Fallback>
                <p:oleObj name="Chart" r:id="rId3" imgW="4534205" imgH="2880563"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1008" b="4793"/>
                      <a:stretch>
                        <a:fillRect/>
                      </a:stretch>
                    </p:blipFill>
                    <p:spPr bwMode="auto">
                      <a:xfrm>
                        <a:off x="251520" y="0"/>
                        <a:ext cx="4213744" cy="3227264"/>
                      </a:xfrm>
                      <a:prstGeom prst="rect">
                        <a:avLst/>
                      </a:prstGeom>
                      <a:noFill/>
                      <a:ln>
                        <a:noFill/>
                      </a:ln>
                      <a:effectLst/>
                    </p:spPr>
                  </p:pic>
                </p:oleObj>
              </mc:Fallback>
            </mc:AlternateContent>
          </a:graphicData>
        </a:graphic>
      </p:graphicFrame>
      <p:graphicFrame>
        <p:nvGraphicFramePr>
          <p:cNvPr id="5" name="Object 7"/>
          <p:cNvGraphicFramePr>
            <a:graphicFrameLocks noChangeAspect="1"/>
          </p:cNvGraphicFramePr>
          <p:nvPr/>
        </p:nvGraphicFramePr>
        <p:xfrm>
          <a:off x="4788024" y="1709541"/>
          <a:ext cx="4012396" cy="4454579"/>
        </p:xfrm>
        <a:graphic>
          <a:graphicData uri="http://schemas.openxmlformats.org/presentationml/2006/ole">
            <mc:AlternateContent xmlns:mc="http://schemas.openxmlformats.org/markup-compatibility/2006">
              <mc:Choice xmlns:v="urn:schemas-microsoft-com:vml" Requires="v">
                <p:oleObj spid="_x0000_s19461" name="Worksheet" r:id="rId5" imgW="4991405" imgH="5540045" progId="Excel.Sheet.8">
                  <p:embed/>
                </p:oleObj>
              </mc:Choice>
              <mc:Fallback>
                <p:oleObj name="Worksheet" r:id="rId5" imgW="4991405" imgH="554004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1709541"/>
                        <a:ext cx="4012396" cy="4454579"/>
                      </a:xfrm>
                      <a:prstGeom prst="rect">
                        <a:avLst/>
                      </a:prstGeom>
                      <a:noFill/>
                      <a:ln>
                        <a:noFill/>
                      </a:ln>
                      <a:effectLst/>
                    </p:spPr>
                  </p:pic>
                </p:oleObj>
              </mc:Fallback>
            </mc:AlternateContent>
          </a:graphicData>
        </a:graphic>
      </p:graphicFrame>
      <p:sp>
        <p:nvSpPr>
          <p:cNvPr id="6" name="Rectangle 5"/>
          <p:cNvSpPr/>
          <p:nvPr/>
        </p:nvSpPr>
        <p:spPr>
          <a:xfrm>
            <a:off x="204604" y="3613666"/>
            <a:ext cx="2775119"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pt-BR" dirty="0"/>
              <a:t>E = 10^(-1/</a:t>
            </a:r>
            <a:r>
              <a:rPr lang="pt-BR" dirty="0" err="1"/>
              <a:t>slope</a:t>
            </a:r>
            <a:r>
              <a:rPr lang="pt-BR" dirty="0"/>
              <a:t>)</a:t>
            </a:r>
          </a:p>
          <a:p>
            <a:r>
              <a:rPr lang="pt-BR" dirty="0"/>
              <a:t>E = (10^(-1/</a:t>
            </a:r>
            <a:r>
              <a:rPr lang="pt-BR" dirty="0" err="1"/>
              <a:t>slope</a:t>
            </a:r>
            <a:r>
              <a:rPr lang="pt-BR" dirty="0"/>
              <a:t>)-1)*100</a:t>
            </a:r>
          </a:p>
        </p:txBody>
      </p:sp>
      <p:sp>
        <p:nvSpPr>
          <p:cNvPr id="7" name="TextBox 6"/>
          <p:cNvSpPr txBox="1"/>
          <p:nvPr/>
        </p:nvSpPr>
        <p:spPr>
          <a:xfrm>
            <a:off x="204604" y="4581128"/>
            <a:ext cx="3843168" cy="923330"/>
          </a:xfrm>
          <a:prstGeom prst="rect">
            <a:avLst/>
          </a:prstGeom>
          <a:noFill/>
        </p:spPr>
        <p:txBody>
          <a:bodyPr wrap="none" rtlCol="0">
            <a:spAutoFit/>
          </a:bodyPr>
          <a:lstStyle/>
          <a:p>
            <a:pPr>
              <a:lnSpc>
                <a:spcPct val="150000"/>
              </a:lnSpc>
            </a:pPr>
            <a:r>
              <a:rPr lang="pt-BR" i="1" dirty="0"/>
              <a:t>Ex. </a:t>
            </a:r>
            <a:r>
              <a:rPr lang="pt-BR" i="1" dirty="0" err="1"/>
              <a:t>slope</a:t>
            </a:r>
            <a:r>
              <a:rPr lang="pt-BR" i="1" dirty="0"/>
              <a:t> = -3,81</a:t>
            </a:r>
          </a:p>
          <a:p>
            <a:pPr>
              <a:lnSpc>
                <a:spcPct val="150000"/>
              </a:lnSpc>
            </a:pPr>
            <a:r>
              <a:rPr lang="pt-BR" i="1" dirty="0"/>
              <a:t>efficency= (10^(-1/-3.81)-1)*100 = </a:t>
            </a:r>
            <a:r>
              <a:rPr lang="pt-BR" i="1" u="sng" dirty="0"/>
              <a:t>83%</a:t>
            </a:r>
          </a:p>
        </p:txBody>
      </p:sp>
      <p:sp>
        <p:nvSpPr>
          <p:cNvPr id="3" name="TextBox 2"/>
          <p:cNvSpPr txBox="1"/>
          <p:nvPr/>
        </p:nvSpPr>
        <p:spPr>
          <a:xfrm>
            <a:off x="251520" y="5764614"/>
            <a:ext cx="2199577" cy="369332"/>
          </a:xfrm>
          <a:prstGeom prst="rect">
            <a:avLst/>
          </a:prstGeom>
          <a:noFill/>
        </p:spPr>
        <p:txBody>
          <a:bodyPr wrap="none" rtlCol="0">
            <a:spAutoFit/>
          </a:bodyPr>
          <a:lstStyle/>
          <a:p>
            <a:r>
              <a:rPr lang="pt-BR" b="1" dirty="0">
                <a:solidFill>
                  <a:srgbClr val="00B050"/>
                </a:solidFill>
              </a:rPr>
              <a:t>Ideal: efficency </a:t>
            </a:r>
            <a:r>
              <a:rPr lang="sv-SE" b="1" dirty="0">
                <a:solidFill>
                  <a:srgbClr val="00B050"/>
                </a:solidFill>
              </a:rPr>
              <a:t>&gt;</a:t>
            </a:r>
            <a:r>
              <a:rPr lang="pt-BR" b="1" dirty="0">
                <a:solidFill>
                  <a:srgbClr val="00B050"/>
                </a:solidFill>
              </a:rPr>
              <a:t>95%</a:t>
            </a:r>
          </a:p>
        </p:txBody>
      </p:sp>
      <p:pic>
        <p:nvPicPr>
          <p:cNvPr id="8" name="Picture 7" descr="http://lapoge.ufsc.br/files/fotos/foto_51e1813dabdbf6.5120274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11663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769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21BC88-CD45-425D-B117-B9A21191AFBA}"/>
              </a:ext>
            </a:extLst>
          </p:cNvPr>
          <p:cNvSpPr>
            <a:spLocks noGrp="1"/>
          </p:cNvSpPr>
          <p:nvPr>
            <p:ph idx="1"/>
          </p:nvPr>
        </p:nvSpPr>
        <p:spPr>
          <a:xfrm>
            <a:off x="395536" y="692696"/>
            <a:ext cx="8229600" cy="4525963"/>
          </a:xfrm>
        </p:spPr>
        <p:txBody>
          <a:bodyPr/>
          <a:lstStyle/>
          <a:p>
            <a:r>
              <a:rPr lang="en-US" b="1" dirty="0">
                <a:latin typeface="Times New Roman" panose="02020603050405020304" pitchFamily="18" charset="0"/>
                <a:cs typeface="Times New Roman" panose="02020603050405020304" pitchFamily="18" charset="0"/>
              </a:rPr>
              <a:t>Correlation coefficient (R2)</a:t>
            </a:r>
          </a:p>
          <a:p>
            <a:r>
              <a:rPr lang="en-US" dirty="0">
                <a:latin typeface="Times New Roman" panose="02020603050405020304" pitchFamily="18" charset="0"/>
                <a:cs typeface="Times New Roman" panose="02020603050405020304" pitchFamily="18" charset="0"/>
              </a:rPr>
              <a:t>The correlation coefficient is a measure of how well the data fit the standard curve.</a:t>
            </a:r>
          </a:p>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The R2 value reflects the linearity of the standard curve.</a:t>
            </a:r>
          </a:p>
          <a:p>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Ideally, R2 = 1, although 0.999 is generally the maximum value. </a:t>
            </a:r>
          </a:p>
        </p:txBody>
      </p:sp>
    </p:spTree>
    <p:extLst>
      <p:ext uri="{BB962C8B-B14F-4D97-AF65-F5344CB8AC3E}">
        <p14:creationId xmlns:p14="http://schemas.microsoft.com/office/powerpoint/2010/main" val="13185395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00" t="20523" r="40106" b="9959"/>
          <a:stretch/>
        </p:blipFill>
        <p:spPr bwMode="auto">
          <a:xfrm>
            <a:off x="539552" y="548680"/>
            <a:ext cx="7964865" cy="59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7972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E4DA419C-14A0-49E2-9467-C586AFA12759}" type="slidenum">
              <a:rPr lang="en-US"/>
              <a:pPr/>
              <a:t>104</a:t>
            </a:fld>
            <a:endParaRPr lang="en-US"/>
          </a:p>
        </p:txBody>
      </p:sp>
      <p:pic>
        <p:nvPicPr>
          <p:cNvPr id="71688" name="Picture 8"/>
          <p:cNvPicPr>
            <a:picLocks noChangeAspect="1" noChangeArrowheads="1"/>
          </p:cNvPicPr>
          <p:nvPr/>
        </p:nvPicPr>
        <p:blipFill>
          <a:blip r:embed="rId3">
            <a:extLst>
              <a:ext uri="{28A0092B-C50C-407E-A947-70E740481C1C}">
                <a14:useLocalDpi xmlns:a14="http://schemas.microsoft.com/office/drawing/2010/main" val="0"/>
              </a:ext>
            </a:extLst>
          </a:blip>
          <a:srcRect r="27559" b="23997"/>
          <a:stretch>
            <a:fillRect/>
          </a:stretch>
        </p:blipFill>
        <p:spPr bwMode="auto">
          <a:xfrm>
            <a:off x="0" y="0"/>
            <a:ext cx="89154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9" name="Picture 9"/>
          <p:cNvPicPr>
            <a:picLocks noChangeAspect="1" noChangeArrowheads="1"/>
          </p:cNvPicPr>
          <p:nvPr/>
        </p:nvPicPr>
        <p:blipFill>
          <a:blip r:embed="rId3">
            <a:extLst>
              <a:ext uri="{28A0092B-C50C-407E-A947-70E740481C1C}">
                <a14:useLocalDpi xmlns:a14="http://schemas.microsoft.com/office/drawing/2010/main" val="0"/>
              </a:ext>
            </a:extLst>
          </a:blip>
          <a:srcRect l="16788" t="90253" r="38832"/>
          <a:stretch>
            <a:fillRect/>
          </a:stretch>
        </p:blipFill>
        <p:spPr bwMode="auto">
          <a:xfrm>
            <a:off x="3352800" y="60960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0" name="Text Box 10"/>
          <p:cNvSpPr txBox="1">
            <a:spLocks noChangeArrowheads="1"/>
          </p:cNvSpPr>
          <p:nvPr/>
        </p:nvSpPr>
        <p:spPr bwMode="auto">
          <a:xfrm>
            <a:off x="6915150" y="2971800"/>
            <a:ext cx="1455738"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71691" name="Text Box 11"/>
          <p:cNvSpPr txBox="1">
            <a:spLocks noChangeArrowheads="1"/>
          </p:cNvSpPr>
          <p:nvPr/>
        </p:nvSpPr>
        <p:spPr bwMode="auto">
          <a:xfrm>
            <a:off x="4514850"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71692" name="Text Box 12"/>
          <p:cNvSpPr txBox="1">
            <a:spLocks noChangeArrowheads="1"/>
          </p:cNvSpPr>
          <p:nvPr/>
        </p:nvSpPr>
        <p:spPr bwMode="auto">
          <a:xfrm>
            <a:off x="4159250" y="26749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71693" name="Text Box 13"/>
          <p:cNvSpPr txBox="1">
            <a:spLocks noChangeArrowheads="1"/>
          </p:cNvSpPr>
          <p:nvPr/>
        </p:nvSpPr>
        <p:spPr bwMode="auto">
          <a:xfrm>
            <a:off x="5886450" y="20240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71694" name="Line 14"/>
          <p:cNvSpPr>
            <a:spLocks noChangeShapeType="1"/>
          </p:cNvSpPr>
          <p:nvPr/>
        </p:nvSpPr>
        <p:spPr bwMode="auto">
          <a:xfrm>
            <a:off x="5257800" y="29718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5" name="Line 15"/>
          <p:cNvSpPr>
            <a:spLocks noChangeShapeType="1"/>
          </p:cNvSpPr>
          <p:nvPr/>
        </p:nvSpPr>
        <p:spPr bwMode="auto">
          <a:xfrm flipV="1">
            <a:off x="6096000" y="17049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6"/>
          <p:cNvSpPr>
            <a:spLocks noChangeShapeType="1"/>
          </p:cNvSpPr>
          <p:nvPr/>
        </p:nvSpPr>
        <p:spPr bwMode="auto">
          <a:xfrm>
            <a:off x="5410200"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Line 17"/>
          <p:cNvSpPr>
            <a:spLocks noChangeShapeType="1"/>
          </p:cNvSpPr>
          <p:nvPr/>
        </p:nvSpPr>
        <p:spPr bwMode="auto">
          <a:xfrm flipV="1">
            <a:off x="7058025"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239434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1A1D2C3-643C-4661-9F37-AF2DACCD3451}" type="slidenum">
              <a:rPr lang="en-US"/>
              <a:pPr/>
              <a:t>105</a:t>
            </a:fld>
            <a:endParaRPr lang="en-US"/>
          </a:p>
        </p:txBody>
      </p:sp>
      <p:sp>
        <p:nvSpPr>
          <p:cNvPr id="76806" name="Text Box 6"/>
          <p:cNvSpPr txBox="1">
            <a:spLocks noChangeArrowheads="1"/>
          </p:cNvSpPr>
          <p:nvPr/>
        </p:nvSpPr>
        <p:spPr bwMode="auto">
          <a:xfrm>
            <a:off x="593725" y="6540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76813" name="Group 13"/>
          <p:cNvGrpSpPr>
            <a:grpSpLocks/>
          </p:cNvGrpSpPr>
          <p:nvPr/>
        </p:nvGrpSpPr>
        <p:grpSpPr bwMode="auto">
          <a:xfrm>
            <a:off x="1203325" y="639763"/>
            <a:ext cx="7007225" cy="1130300"/>
            <a:chOff x="758" y="403"/>
            <a:chExt cx="4414" cy="712"/>
          </a:xfrm>
        </p:grpSpPr>
        <p:sp>
          <p:nvSpPr>
            <p:cNvPr id="76808" name="Text Box 8"/>
            <p:cNvSpPr txBox="1">
              <a:spLocks noChangeArrowheads="1"/>
            </p:cNvSpPr>
            <p:nvPr/>
          </p:nvSpPr>
          <p:spPr bwMode="auto">
            <a:xfrm>
              <a:off x="2546" y="403"/>
              <a:ext cx="12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solidFill>
                    <a:schemeClr val="tx2"/>
                  </a:solidFill>
                  <a:latin typeface="Symbol" pitchFamily="18" charset="2"/>
                </a:rPr>
                <a:t> DD</a:t>
              </a:r>
              <a:r>
                <a:rPr lang="en-US" sz="4000" b="1">
                  <a:solidFill>
                    <a:schemeClr val="tx2"/>
                  </a:solidFill>
                </a:rPr>
                <a:t>Ct 	</a:t>
              </a:r>
            </a:p>
          </p:txBody>
        </p:sp>
        <p:sp>
          <p:nvSpPr>
            <p:cNvPr id="76809" name="Text Box 9"/>
            <p:cNvSpPr txBox="1">
              <a:spLocks noChangeArrowheads="1"/>
            </p:cNvSpPr>
            <p:nvPr/>
          </p:nvSpPr>
          <p:spPr bwMode="auto">
            <a:xfrm>
              <a:off x="758" y="673"/>
              <a:ext cx="211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t>EFFICIENCY </a:t>
              </a:r>
            </a:p>
          </p:txBody>
        </p:sp>
        <p:sp>
          <p:nvSpPr>
            <p:cNvPr id="76810" name="Text Box 10"/>
            <p:cNvSpPr txBox="1">
              <a:spLocks noChangeArrowheads="1"/>
            </p:cNvSpPr>
            <p:nvPr/>
          </p:nvSpPr>
          <p:spPr bwMode="auto">
            <a:xfrm>
              <a:off x="3312" y="673"/>
              <a:ext cx="18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t>   METHOD </a:t>
              </a:r>
            </a:p>
          </p:txBody>
        </p:sp>
      </p:grpSp>
      <p:sp>
        <p:nvSpPr>
          <p:cNvPr id="76812" name="Text Box 12"/>
          <p:cNvSpPr txBox="1">
            <a:spLocks noChangeArrowheads="1"/>
          </p:cNvSpPr>
          <p:nvPr/>
        </p:nvSpPr>
        <p:spPr bwMode="auto">
          <a:xfrm>
            <a:off x="2117725" y="4179888"/>
            <a:ext cx="5502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latin typeface="Arial" charset="0"/>
              </a:rPr>
              <a:t>APPROXIMATION METHOD</a:t>
            </a:r>
          </a:p>
        </p:txBody>
      </p:sp>
    </p:spTree>
    <p:extLst>
      <p:ext uri="{BB962C8B-B14F-4D97-AF65-F5344CB8AC3E}">
        <p14:creationId xmlns:p14="http://schemas.microsoft.com/office/powerpoint/2010/main" val="3408717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5EDC2E1D-1A19-4B23-9C3D-0D072E90394B}" type="slidenum">
              <a:rPr lang="en-US"/>
              <a:pPr/>
              <a:t>106</a:t>
            </a:fld>
            <a:endParaRPr lang="en-US"/>
          </a:p>
        </p:txBody>
      </p:sp>
      <p:pic>
        <p:nvPicPr>
          <p:cNvPr id="90116" name="Picture 1028"/>
          <p:cNvPicPr>
            <a:picLocks noChangeAspect="1" noChangeArrowheads="1"/>
          </p:cNvPicPr>
          <p:nvPr/>
        </p:nvPicPr>
        <p:blipFill>
          <a:blip r:embed="rId3">
            <a:extLst>
              <a:ext uri="{28A0092B-C50C-407E-A947-70E740481C1C}">
                <a14:useLocalDpi xmlns:a14="http://schemas.microsoft.com/office/drawing/2010/main" val="0"/>
              </a:ext>
            </a:extLst>
          </a:blip>
          <a:srcRect r="27559" b="23997"/>
          <a:stretch>
            <a:fillRect/>
          </a:stretch>
        </p:blipFill>
        <p:spPr bwMode="auto">
          <a:xfrm>
            <a:off x="0" y="0"/>
            <a:ext cx="89154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1029"/>
          <p:cNvPicPr>
            <a:picLocks noChangeAspect="1" noChangeArrowheads="1"/>
          </p:cNvPicPr>
          <p:nvPr/>
        </p:nvPicPr>
        <p:blipFill>
          <a:blip r:embed="rId3">
            <a:extLst>
              <a:ext uri="{28A0092B-C50C-407E-A947-70E740481C1C}">
                <a14:useLocalDpi xmlns:a14="http://schemas.microsoft.com/office/drawing/2010/main" val="0"/>
              </a:ext>
            </a:extLst>
          </a:blip>
          <a:srcRect l="16788" t="90253" r="38832"/>
          <a:stretch>
            <a:fillRect/>
          </a:stretch>
        </p:blipFill>
        <p:spPr bwMode="auto">
          <a:xfrm>
            <a:off x="3352800" y="60960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8" name="Text Box 1030"/>
          <p:cNvSpPr txBox="1">
            <a:spLocks noChangeArrowheads="1"/>
          </p:cNvSpPr>
          <p:nvPr/>
        </p:nvSpPr>
        <p:spPr bwMode="auto">
          <a:xfrm>
            <a:off x="6915150" y="2971800"/>
            <a:ext cx="1455738"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90119" name="Text Box 1031"/>
          <p:cNvSpPr txBox="1">
            <a:spLocks noChangeArrowheads="1"/>
          </p:cNvSpPr>
          <p:nvPr/>
        </p:nvSpPr>
        <p:spPr bwMode="auto">
          <a:xfrm>
            <a:off x="4514850"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90120" name="Text Box 1032"/>
          <p:cNvSpPr txBox="1">
            <a:spLocks noChangeArrowheads="1"/>
          </p:cNvSpPr>
          <p:nvPr/>
        </p:nvSpPr>
        <p:spPr bwMode="auto">
          <a:xfrm>
            <a:off x="4159250" y="26749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90121" name="Text Box 1033"/>
          <p:cNvSpPr txBox="1">
            <a:spLocks noChangeArrowheads="1"/>
          </p:cNvSpPr>
          <p:nvPr/>
        </p:nvSpPr>
        <p:spPr bwMode="auto">
          <a:xfrm>
            <a:off x="5886450" y="20240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90122" name="Line 1034"/>
          <p:cNvSpPr>
            <a:spLocks noChangeShapeType="1"/>
          </p:cNvSpPr>
          <p:nvPr/>
        </p:nvSpPr>
        <p:spPr bwMode="auto">
          <a:xfrm>
            <a:off x="5257800" y="29718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Line 1035"/>
          <p:cNvSpPr>
            <a:spLocks noChangeShapeType="1"/>
          </p:cNvSpPr>
          <p:nvPr/>
        </p:nvSpPr>
        <p:spPr bwMode="auto">
          <a:xfrm flipV="1">
            <a:off x="6096000" y="17049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4" name="Line 1036"/>
          <p:cNvSpPr>
            <a:spLocks noChangeShapeType="1"/>
          </p:cNvSpPr>
          <p:nvPr/>
        </p:nvSpPr>
        <p:spPr bwMode="auto">
          <a:xfrm>
            <a:off x="5410200"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5" name="Line 1037"/>
          <p:cNvSpPr>
            <a:spLocks noChangeShapeType="1"/>
          </p:cNvSpPr>
          <p:nvPr/>
        </p:nvSpPr>
        <p:spPr bwMode="auto">
          <a:xfrm flipV="1">
            <a:off x="7058025"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0" name="Line 1042"/>
          <p:cNvSpPr>
            <a:spLocks noChangeShapeType="1"/>
          </p:cNvSpPr>
          <p:nvPr/>
        </p:nvSpPr>
        <p:spPr bwMode="auto">
          <a:xfrm>
            <a:off x="4921250" y="3959225"/>
            <a:ext cx="1479550"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1" name="Line 1043"/>
          <p:cNvSpPr>
            <a:spLocks noChangeShapeType="1"/>
          </p:cNvSpPr>
          <p:nvPr/>
        </p:nvSpPr>
        <p:spPr bwMode="auto">
          <a:xfrm>
            <a:off x="4552950" y="3959225"/>
            <a:ext cx="323850" cy="3175"/>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3" name="Line 1045"/>
          <p:cNvSpPr>
            <a:spLocks noChangeShapeType="1"/>
          </p:cNvSpPr>
          <p:nvPr/>
        </p:nvSpPr>
        <p:spPr bwMode="auto">
          <a:xfrm flipV="1">
            <a:off x="4724400" y="3810000"/>
            <a:ext cx="18288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730082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C84BD26-2D25-4CE6-9CA8-71E612AFC099}" type="slidenum">
              <a:rPr lang="en-US"/>
              <a:pPr/>
              <a:t>107</a:t>
            </a:fld>
            <a:endParaRPr lang="en-US"/>
          </a:p>
        </p:txBody>
      </p:sp>
      <p:graphicFrame>
        <p:nvGraphicFramePr>
          <p:cNvPr id="107522" name="Object 2"/>
          <p:cNvGraphicFramePr>
            <a:graphicFrameLocks noChangeAspect="1"/>
          </p:cNvGraphicFramePr>
          <p:nvPr/>
        </p:nvGraphicFramePr>
        <p:xfrm>
          <a:off x="685800" y="0"/>
          <a:ext cx="7239000" cy="6837363"/>
        </p:xfrm>
        <a:graphic>
          <a:graphicData uri="http://schemas.openxmlformats.org/presentationml/2006/ole">
            <mc:AlternateContent xmlns:mc="http://schemas.openxmlformats.org/markup-compatibility/2006">
              <mc:Choice xmlns:v="urn:schemas-microsoft-com:vml" Requires="v">
                <p:oleObj spid="_x0000_s20483"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42500" t="18889" r="12500" b="24445"/>
                      <a:stretch>
                        <a:fillRect/>
                      </a:stretch>
                    </p:blipFill>
                    <p:spPr bwMode="auto">
                      <a:xfrm>
                        <a:off x="685800" y="0"/>
                        <a:ext cx="7239000" cy="683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43245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fld id="{FE0DEFA6-6BDC-4B8E-B757-C01DC56005B1}" type="slidenum">
              <a:rPr lang="en-US"/>
              <a:pPr/>
              <a:t>108</a:t>
            </a:fld>
            <a:endParaRPr lang="en-US"/>
          </a:p>
        </p:txBody>
      </p:sp>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t="3569" r="28125" b="23262"/>
          <a:stretch>
            <a:fillRect/>
          </a:stretch>
        </p:blipFill>
        <p:spPr bwMode="auto">
          <a:xfrm>
            <a:off x="0" y="0"/>
            <a:ext cx="57150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a:extLst>
              <a:ext uri="{28A0092B-C50C-407E-A947-70E740481C1C}">
                <a14:useLocalDpi xmlns:a14="http://schemas.microsoft.com/office/drawing/2010/main" val="0"/>
              </a:ext>
            </a:extLst>
          </a:blip>
          <a:srcRect t="3345" r="28125" b="23518"/>
          <a:stretch>
            <a:fillRect/>
          </a:stretch>
        </p:blipFill>
        <p:spPr bwMode="auto">
          <a:xfrm>
            <a:off x="0" y="3462338"/>
            <a:ext cx="5715000"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8" name="Text Box 4"/>
          <p:cNvSpPr txBox="1">
            <a:spLocks noChangeArrowheads="1"/>
          </p:cNvSpPr>
          <p:nvPr/>
        </p:nvSpPr>
        <p:spPr bwMode="auto">
          <a:xfrm>
            <a:off x="2667000" y="3814763"/>
            <a:ext cx="1038225"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93189" name="Text Box 5"/>
          <p:cNvSpPr txBox="1">
            <a:spLocks noChangeArrowheads="1"/>
          </p:cNvSpPr>
          <p:nvPr/>
        </p:nvSpPr>
        <p:spPr bwMode="auto">
          <a:xfrm>
            <a:off x="3736975" y="4594225"/>
            <a:ext cx="120015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93190" name="Line 6"/>
          <p:cNvSpPr>
            <a:spLocks noChangeShapeType="1"/>
          </p:cNvSpPr>
          <p:nvPr/>
        </p:nvSpPr>
        <p:spPr bwMode="auto">
          <a:xfrm flipV="1">
            <a:off x="3860800" y="4440238"/>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 name="Line 7"/>
          <p:cNvSpPr>
            <a:spLocks noChangeShapeType="1"/>
          </p:cNvSpPr>
          <p:nvPr/>
        </p:nvSpPr>
        <p:spPr bwMode="auto">
          <a:xfrm>
            <a:off x="3562350" y="41148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 name="Text Box 8"/>
          <p:cNvSpPr txBox="1">
            <a:spLocks noChangeArrowheads="1"/>
          </p:cNvSpPr>
          <p:nvPr/>
        </p:nvSpPr>
        <p:spPr bwMode="auto">
          <a:xfrm>
            <a:off x="4335463" y="2057400"/>
            <a:ext cx="1455737"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93193" name="Text Box 9"/>
          <p:cNvSpPr txBox="1">
            <a:spLocks noChangeArrowheads="1"/>
          </p:cNvSpPr>
          <p:nvPr/>
        </p:nvSpPr>
        <p:spPr bwMode="auto">
          <a:xfrm>
            <a:off x="2546350" y="395288"/>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93194" name="Line 10"/>
          <p:cNvSpPr>
            <a:spLocks noChangeShapeType="1"/>
          </p:cNvSpPr>
          <p:nvPr/>
        </p:nvSpPr>
        <p:spPr bwMode="auto">
          <a:xfrm>
            <a:off x="3822700" y="685800"/>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 name="Line 11"/>
          <p:cNvSpPr>
            <a:spLocks noChangeShapeType="1"/>
          </p:cNvSpPr>
          <p:nvPr/>
        </p:nvSpPr>
        <p:spPr bwMode="auto">
          <a:xfrm flipV="1">
            <a:off x="4478338" y="17526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 name="Text Box 14"/>
          <p:cNvSpPr txBox="1">
            <a:spLocks noChangeArrowheads="1"/>
          </p:cNvSpPr>
          <p:nvPr/>
        </p:nvSpPr>
        <p:spPr bwMode="auto">
          <a:xfrm>
            <a:off x="2819400" y="5967413"/>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av =19.80</a:t>
            </a:r>
          </a:p>
        </p:txBody>
      </p:sp>
      <p:sp>
        <p:nvSpPr>
          <p:cNvPr id="93199" name="Text Box 15"/>
          <p:cNvSpPr txBox="1">
            <a:spLocks noChangeArrowheads="1"/>
          </p:cNvSpPr>
          <p:nvPr/>
        </p:nvSpPr>
        <p:spPr bwMode="auto">
          <a:xfrm>
            <a:off x="1752600" y="25034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66"/>
                </a:solidFill>
              </a:rPr>
              <a:t>av =19.93</a:t>
            </a:r>
          </a:p>
        </p:txBody>
      </p:sp>
      <p:sp>
        <p:nvSpPr>
          <p:cNvPr id="93202" name="Text Box 18"/>
          <p:cNvSpPr txBox="1">
            <a:spLocks noChangeArrowheads="1"/>
          </p:cNvSpPr>
          <p:nvPr/>
        </p:nvSpPr>
        <p:spPr bwMode="auto">
          <a:xfrm>
            <a:off x="1752600" y="5546725"/>
            <a:ext cx="119380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9900CC"/>
                </a:solidFill>
              </a:rPr>
              <a:t>av =18.03</a:t>
            </a:r>
          </a:p>
        </p:txBody>
      </p:sp>
      <p:sp>
        <p:nvSpPr>
          <p:cNvPr id="93203" name="Text Box 19"/>
          <p:cNvSpPr txBox="1">
            <a:spLocks noChangeArrowheads="1"/>
          </p:cNvSpPr>
          <p:nvPr/>
        </p:nvSpPr>
        <p:spPr bwMode="auto">
          <a:xfrm>
            <a:off x="3835400" y="2505075"/>
            <a:ext cx="119380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FF33CC"/>
                </a:solidFill>
              </a:rPr>
              <a:t>av =29.63</a:t>
            </a:r>
          </a:p>
        </p:txBody>
      </p:sp>
      <p:sp>
        <p:nvSpPr>
          <p:cNvPr id="93197" name="Oval 13"/>
          <p:cNvSpPr>
            <a:spLocks noChangeArrowheads="1"/>
          </p:cNvSpPr>
          <p:nvPr/>
        </p:nvSpPr>
        <p:spPr bwMode="auto">
          <a:xfrm>
            <a:off x="2925763" y="2392363"/>
            <a:ext cx="152400" cy="1524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1" name="Oval 17"/>
          <p:cNvSpPr>
            <a:spLocks noChangeArrowheads="1"/>
          </p:cNvSpPr>
          <p:nvPr/>
        </p:nvSpPr>
        <p:spPr bwMode="auto">
          <a:xfrm>
            <a:off x="3921125" y="2401888"/>
            <a:ext cx="152400" cy="1524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6" name="Oval 12"/>
          <p:cNvSpPr>
            <a:spLocks noChangeArrowheads="1"/>
          </p:cNvSpPr>
          <p:nvPr/>
        </p:nvSpPr>
        <p:spPr bwMode="auto">
          <a:xfrm>
            <a:off x="2908300" y="5873750"/>
            <a:ext cx="152400" cy="1524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0" name="Oval 16"/>
          <p:cNvSpPr>
            <a:spLocks noChangeArrowheads="1"/>
          </p:cNvSpPr>
          <p:nvPr/>
        </p:nvSpPr>
        <p:spPr bwMode="auto">
          <a:xfrm>
            <a:off x="2714625" y="5872163"/>
            <a:ext cx="152400" cy="1524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4" name="Line 20"/>
          <p:cNvSpPr>
            <a:spLocks noChangeShapeType="1"/>
          </p:cNvSpPr>
          <p:nvPr/>
        </p:nvSpPr>
        <p:spPr bwMode="auto">
          <a:xfrm>
            <a:off x="3089275" y="2486025"/>
            <a:ext cx="914400"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 name="Line 22"/>
          <p:cNvSpPr>
            <a:spLocks noChangeShapeType="1"/>
          </p:cNvSpPr>
          <p:nvPr/>
        </p:nvSpPr>
        <p:spPr bwMode="auto">
          <a:xfrm>
            <a:off x="2759075" y="5943600"/>
            <a:ext cx="263525"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7" name="Text Box 23"/>
          <p:cNvSpPr txBox="1">
            <a:spLocks noChangeArrowheads="1"/>
          </p:cNvSpPr>
          <p:nvPr/>
        </p:nvSpPr>
        <p:spPr bwMode="auto">
          <a:xfrm>
            <a:off x="6156325" y="762000"/>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9.70</a:t>
            </a:r>
          </a:p>
        </p:txBody>
      </p:sp>
      <p:sp>
        <p:nvSpPr>
          <p:cNvPr id="93208" name="Text Box 24"/>
          <p:cNvSpPr txBox="1">
            <a:spLocks noChangeArrowheads="1"/>
          </p:cNvSpPr>
          <p:nvPr/>
        </p:nvSpPr>
        <p:spPr bwMode="auto">
          <a:xfrm>
            <a:off x="6148388" y="4114800"/>
            <a:ext cx="163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-1.7</a:t>
            </a:r>
          </a:p>
        </p:txBody>
      </p:sp>
      <p:sp>
        <p:nvSpPr>
          <p:cNvPr id="93209" name="Text Box 25"/>
          <p:cNvSpPr txBox="1">
            <a:spLocks noChangeArrowheads="1"/>
          </p:cNvSpPr>
          <p:nvPr/>
        </p:nvSpPr>
        <p:spPr bwMode="auto">
          <a:xfrm>
            <a:off x="5867400" y="238125"/>
            <a:ext cx="250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target - ref</a:t>
            </a:r>
          </a:p>
        </p:txBody>
      </p:sp>
      <p:sp>
        <p:nvSpPr>
          <p:cNvPr id="93214" name="Text Box 30"/>
          <p:cNvSpPr txBox="1">
            <a:spLocks noChangeArrowheads="1"/>
          </p:cNvSpPr>
          <p:nvPr/>
        </p:nvSpPr>
        <p:spPr bwMode="auto">
          <a:xfrm>
            <a:off x="5867400" y="3581400"/>
            <a:ext cx="250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target - ref</a:t>
            </a:r>
          </a:p>
        </p:txBody>
      </p:sp>
      <p:sp>
        <p:nvSpPr>
          <p:cNvPr id="93215" name="Text Box 31"/>
          <p:cNvSpPr txBox="1">
            <a:spLocks noChangeArrowheads="1"/>
          </p:cNvSpPr>
          <p:nvPr/>
        </p:nvSpPr>
        <p:spPr bwMode="auto">
          <a:xfrm>
            <a:off x="5638800" y="5029200"/>
            <a:ext cx="30876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Difference  = </a:t>
            </a:r>
            <a:r>
              <a:rPr lang="en-US">
                <a:latin typeface="Symbol" pitchFamily="18" charset="2"/>
              </a:rPr>
              <a:t>D</a:t>
            </a:r>
            <a:r>
              <a:rPr lang="en-US"/>
              <a:t>Ct-</a:t>
            </a:r>
            <a:r>
              <a:rPr lang="en-US">
                <a:latin typeface="Symbol" pitchFamily="18" charset="2"/>
              </a:rPr>
              <a:t>D</a:t>
            </a:r>
            <a:r>
              <a:rPr lang="en-US"/>
              <a:t>Ct</a:t>
            </a:r>
          </a:p>
          <a:p>
            <a:r>
              <a:rPr lang="en-US"/>
              <a:t>= </a:t>
            </a:r>
            <a:r>
              <a:rPr lang="en-US">
                <a:latin typeface="Symbol" pitchFamily="18" charset="2"/>
              </a:rPr>
              <a:t>DD</a:t>
            </a:r>
            <a:r>
              <a:rPr lang="en-US"/>
              <a:t>Ct </a:t>
            </a:r>
          </a:p>
          <a:p>
            <a:r>
              <a:rPr lang="en-US"/>
              <a:t>= 9.70-(-1.7)</a:t>
            </a:r>
          </a:p>
          <a:p>
            <a:r>
              <a:rPr lang="en-US"/>
              <a:t>= 11.40</a:t>
            </a:r>
            <a:endParaRPr lang="en-US">
              <a:latin typeface="Symbol" pitchFamily="18" charset="2"/>
            </a:endParaRPr>
          </a:p>
        </p:txBody>
      </p:sp>
      <p:sp>
        <p:nvSpPr>
          <p:cNvPr id="93216" name="Text Box 32"/>
          <p:cNvSpPr txBox="1">
            <a:spLocks noChangeArrowheads="1"/>
          </p:cNvSpPr>
          <p:nvPr/>
        </p:nvSpPr>
        <p:spPr bwMode="auto">
          <a:xfrm>
            <a:off x="915988" y="152400"/>
            <a:ext cx="1157287"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control</a:t>
            </a:r>
          </a:p>
        </p:txBody>
      </p:sp>
      <p:sp>
        <p:nvSpPr>
          <p:cNvPr id="93217" name="Text Box 33"/>
          <p:cNvSpPr txBox="1">
            <a:spLocks noChangeArrowheads="1"/>
          </p:cNvSpPr>
          <p:nvPr/>
        </p:nvSpPr>
        <p:spPr bwMode="auto">
          <a:xfrm>
            <a:off x="915988" y="3676650"/>
            <a:ext cx="1751012"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experiment</a:t>
            </a:r>
          </a:p>
        </p:txBody>
      </p:sp>
    </p:spTree>
    <p:extLst>
      <p:ext uri="{BB962C8B-B14F-4D97-AF65-F5344CB8AC3E}">
        <p14:creationId xmlns:p14="http://schemas.microsoft.com/office/powerpoint/2010/main" val="32624397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F8C24E7-4FD2-4D6A-8EE3-A4329D525293}" type="slidenum">
              <a:rPr lang="en-US"/>
              <a:pPr/>
              <a:t>109</a:t>
            </a:fld>
            <a:endParaRPr lang="en-US"/>
          </a:p>
        </p:txBody>
      </p:sp>
      <p:sp>
        <p:nvSpPr>
          <p:cNvPr id="94212" name="Rectangle 4"/>
          <p:cNvSpPr>
            <a:spLocks noGrp="1" noChangeArrowheads="1"/>
          </p:cNvSpPr>
          <p:nvPr>
            <p:ph type="body" idx="1"/>
          </p:nvPr>
        </p:nvSpPr>
        <p:spPr/>
        <p:txBody>
          <a:bodyPr/>
          <a:lstStyle/>
          <a:p>
            <a:r>
              <a:rPr lang="en-US" sz="2800"/>
              <a:t>2 </a:t>
            </a:r>
            <a:r>
              <a:rPr lang="en-US" sz="2800" b="1" baseline="30000">
                <a:latin typeface="Symbol" pitchFamily="18" charset="2"/>
              </a:rPr>
              <a:t>DD</a:t>
            </a:r>
            <a:r>
              <a:rPr lang="en-US" sz="2800" b="1" baseline="30000">
                <a:latin typeface="Arial Unicode MS" pitchFamily="34" charset="-128"/>
              </a:rPr>
              <a:t>Ct </a:t>
            </a:r>
            <a:r>
              <a:rPr lang="en-US" sz="2800" b="1">
                <a:latin typeface="Arial Unicode MS" pitchFamily="34" charset="-128"/>
              </a:rPr>
              <a:t>variant: assumes </a:t>
            </a:r>
            <a:r>
              <a:rPr lang="en-US" sz="2800"/>
              <a:t>efficiency is 100% Fold change = 2</a:t>
            </a:r>
            <a:r>
              <a:rPr lang="en-US" sz="2800" baseline="30000"/>
              <a:t>11.40</a:t>
            </a:r>
            <a:r>
              <a:rPr lang="en-US" sz="2800"/>
              <a:t> = 2702</a:t>
            </a:r>
          </a:p>
          <a:p>
            <a:endParaRPr lang="en-US" sz="2800"/>
          </a:p>
          <a:p>
            <a:r>
              <a:rPr lang="en-US" sz="2800"/>
              <a:t>But our efficiency for IL1-beta is 93%</a:t>
            </a:r>
          </a:p>
          <a:p>
            <a:pPr lvl="1"/>
            <a:r>
              <a:rPr lang="en-US" sz="2400"/>
              <a:t>Fold change = 1.93</a:t>
            </a:r>
            <a:r>
              <a:rPr lang="en-US" sz="2400" baseline="30000"/>
              <a:t>11.40</a:t>
            </a:r>
            <a:r>
              <a:rPr lang="en-US" sz="2400"/>
              <a:t> = 1800</a:t>
            </a:r>
          </a:p>
          <a:p>
            <a:endParaRPr lang="en-US" sz="2800"/>
          </a:p>
          <a:p>
            <a:r>
              <a:rPr lang="en-US" sz="2800"/>
              <a:t>Pfaffl equation corrected for RPLP0 efficiency </a:t>
            </a:r>
          </a:p>
          <a:p>
            <a:pPr lvl="1"/>
            <a:r>
              <a:rPr lang="en-US" sz="2400"/>
              <a:t>Fold change =  1901</a:t>
            </a:r>
          </a:p>
        </p:txBody>
      </p:sp>
      <p:sp>
        <p:nvSpPr>
          <p:cNvPr id="94214" name="Rectangle 6"/>
          <p:cNvSpPr>
            <a:spLocks noGrp="1" noChangeArrowheads="1"/>
          </p:cNvSpPr>
          <p:nvPr>
            <p:ph type="title"/>
          </p:nvPr>
        </p:nvSpPr>
        <p:spPr>
          <a:noFill/>
          <a:ln/>
        </p:spPr>
        <p:txBody>
          <a:bodyPr/>
          <a:lstStyle/>
          <a:p>
            <a:pPr>
              <a:spcBef>
                <a:spcPct val="50000"/>
              </a:spcBef>
            </a:pPr>
            <a:r>
              <a:rPr lang="en-US" b="1">
                <a:solidFill>
                  <a:schemeClr val="tx1"/>
                </a:solidFill>
                <a:latin typeface="Symbol" pitchFamily="18" charset="2"/>
              </a:rPr>
              <a:t>DD</a:t>
            </a:r>
            <a:r>
              <a:rPr lang="en-US" b="1">
                <a:solidFill>
                  <a:schemeClr val="tx1"/>
                </a:solidFill>
                <a:latin typeface="Arial Unicode MS" pitchFamily="34" charset="-128"/>
              </a:rPr>
              <a:t>Ct = 11.40 for IL1-beta </a:t>
            </a:r>
          </a:p>
        </p:txBody>
      </p:sp>
    </p:spTree>
    <p:extLst>
      <p:ext uri="{BB962C8B-B14F-4D97-AF65-F5344CB8AC3E}">
        <p14:creationId xmlns:p14="http://schemas.microsoft.com/office/powerpoint/2010/main" val="639920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421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42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42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39" t="34635" r="33528" b="21875"/>
          <a:stretch/>
        </p:blipFill>
        <p:spPr bwMode="auto">
          <a:xfrm>
            <a:off x="4721324" y="2060848"/>
            <a:ext cx="40767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50" t="38802" r="51903" b="15885"/>
          <a:stretch/>
        </p:blipFill>
        <p:spPr bwMode="auto">
          <a:xfrm>
            <a:off x="323850" y="2060848"/>
            <a:ext cx="40005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260648"/>
            <a:ext cx="7272808" cy="1200329"/>
          </a:xfrm>
          <a:prstGeom prst="rect">
            <a:avLst/>
          </a:prstGeom>
          <a:noFill/>
        </p:spPr>
        <p:txBody>
          <a:bodyPr wrap="square" rtlCol="0">
            <a:spAutoFit/>
          </a:bodyPr>
          <a:lstStyle/>
          <a:p>
            <a:r>
              <a:rPr lang="en-US" sz="7200" b="1" dirty="0"/>
              <a:t>Gel base detection</a:t>
            </a:r>
          </a:p>
        </p:txBody>
      </p:sp>
    </p:spTree>
    <p:extLst>
      <p:ext uri="{BB962C8B-B14F-4D97-AF65-F5344CB8AC3E}">
        <p14:creationId xmlns:p14="http://schemas.microsoft.com/office/powerpoint/2010/main" val="18008677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8701716F-BEDE-464B-ADE5-B947D7FC3163}" type="slidenum">
              <a:rPr lang="en-US"/>
              <a:pPr/>
              <a:t>110</a:t>
            </a:fld>
            <a:endParaRPr lang="en-US"/>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r="27499" b="21498"/>
          <a:stretch>
            <a:fillRect/>
          </a:stretch>
        </p:blipFill>
        <p:spPr bwMode="auto">
          <a:xfrm>
            <a:off x="0" y="0"/>
            <a:ext cx="8153400" cy="51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2" name="Picture 4"/>
          <p:cNvPicPr>
            <a:picLocks noChangeAspect="1" noChangeArrowheads="1"/>
          </p:cNvPicPr>
          <p:nvPr/>
        </p:nvPicPr>
        <p:blipFill>
          <a:blip r:embed="rId4">
            <a:extLst>
              <a:ext uri="{28A0092B-C50C-407E-A947-70E740481C1C}">
                <a14:useLocalDpi xmlns:a14="http://schemas.microsoft.com/office/drawing/2010/main" val="0"/>
              </a:ext>
            </a:extLst>
          </a:blip>
          <a:srcRect l="16788" t="90253" r="38832"/>
          <a:stretch>
            <a:fillRect/>
          </a:stretch>
        </p:blipFill>
        <p:spPr bwMode="auto">
          <a:xfrm>
            <a:off x="0" y="6545263"/>
            <a:ext cx="243840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Text Box 5"/>
          <p:cNvSpPr txBox="1">
            <a:spLocks noChangeArrowheads="1"/>
          </p:cNvSpPr>
          <p:nvPr/>
        </p:nvSpPr>
        <p:spPr bwMode="auto">
          <a:xfrm>
            <a:off x="6240463" y="2971800"/>
            <a:ext cx="1455737"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73734" name="Text Box 6"/>
          <p:cNvSpPr txBox="1">
            <a:spLocks noChangeArrowheads="1"/>
          </p:cNvSpPr>
          <p:nvPr/>
        </p:nvSpPr>
        <p:spPr bwMode="auto">
          <a:xfrm>
            <a:off x="3992563"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73735" name="Line 7"/>
          <p:cNvSpPr>
            <a:spLocks noChangeShapeType="1"/>
          </p:cNvSpPr>
          <p:nvPr/>
        </p:nvSpPr>
        <p:spPr bwMode="auto">
          <a:xfrm>
            <a:off x="4887913"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6" name="Line 8"/>
          <p:cNvSpPr>
            <a:spLocks noChangeShapeType="1"/>
          </p:cNvSpPr>
          <p:nvPr/>
        </p:nvSpPr>
        <p:spPr bwMode="auto">
          <a:xfrm flipV="1">
            <a:off x="6383338"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7" name="Text Box 9"/>
          <p:cNvSpPr txBox="1">
            <a:spLocks noChangeArrowheads="1"/>
          </p:cNvSpPr>
          <p:nvPr/>
        </p:nvSpPr>
        <p:spPr bwMode="auto">
          <a:xfrm>
            <a:off x="76200" y="50292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t>AFTER N CYCLES: change = (efficiency)</a:t>
            </a:r>
            <a:r>
              <a:rPr lang="en-US" sz="2000" b="1" baseline="30000"/>
              <a:t>n</a:t>
            </a:r>
          </a:p>
        </p:txBody>
      </p:sp>
      <p:sp>
        <p:nvSpPr>
          <p:cNvPr id="73738" name="Oval 10"/>
          <p:cNvSpPr>
            <a:spLocks noChangeArrowheads="1"/>
          </p:cNvSpPr>
          <p:nvPr/>
        </p:nvSpPr>
        <p:spPr bwMode="auto">
          <a:xfrm>
            <a:off x="3924300" y="3657600"/>
            <a:ext cx="152400" cy="1524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9" name="Oval 11"/>
          <p:cNvSpPr>
            <a:spLocks noChangeArrowheads="1"/>
          </p:cNvSpPr>
          <p:nvPr/>
        </p:nvSpPr>
        <p:spPr bwMode="auto">
          <a:xfrm>
            <a:off x="5619750" y="3657600"/>
            <a:ext cx="152400" cy="1524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0" name="Text Box 12"/>
          <p:cNvSpPr txBox="1">
            <a:spLocks noChangeArrowheads="1"/>
          </p:cNvSpPr>
          <p:nvPr/>
        </p:nvSpPr>
        <p:spPr bwMode="auto">
          <a:xfrm>
            <a:off x="76200" y="5638800"/>
            <a:ext cx="906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9900CC"/>
                </a:solidFill>
              </a:rPr>
              <a:t>AFTER N CYCLES: ratio vit/con = (1.93)</a:t>
            </a:r>
            <a:r>
              <a:rPr lang="en-US" sz="2000" b="1" baseline="30000">
                <a:solidFill>
                  <a:srgbClr val="9900CC"/>
                </a:solidFill>
              </a:rPr>
              <a:t>29.63-18.03</a:t>
            </a:r>
            <a:r>
              <a:rPr lang="en-US" sz="2000" b="1">
                <a:solidFill>
                  <a:srgbClr val="9900CC"/>
                </a:solidFill>
              </a:rPr>
              <a:t> =1.93</a:t>
            </a:r>
            <a:r>
              <a:rPr lang="en-US" sz="2000" b="1" baseline="30000">
                <a:solidFill>
                  <a:srgbClr val="9900CC"/>
                </a:solidFill>
              </a:rPr>
              <a:t>11.60  </a:t>
            </a:r>
            <a:r>
              <a:rPr lang="en-US" sz="2000" b="1">
                <a:solidFill>
                  <a:srgbClr val="9900CC"/>
                </a:solidFill>
              </a:rPr>
              <a:t>= 2053</a:t>
            </a:r>
          </a:p>
        </p:txBody>
      </p:sp>
      <p:sp>
        <p:nvSpPr>
          <p:cNvPr id="73741" name="Text Box 13"/>
          <p:cNvSpPr txBox="1">
            <a:spLocks noChangeArrowheads="1"/>
          </p:cNvSpPr>
          <p:nvPr/>
        </p:nvSpPr>
        <p:spPr bwMode="auto">
          <a:xfrm>
            <a:off x="2965450" y="333533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9900CC"/>
                </a:solidFill>
              </a:rPr>
              <a:t>av =18.03</a:t>
            </a:r>
          </a:p>
        </p:txBody>
      </p:sp>
      <p:sp>
        <p:nvSpPr>
          <p:cNvPr id="73742" name="Text Box 14"/>
          <p:cNvSpPr txBox="1">
            <a:spLocks noChangeArrowheads="1"/>
          </p:cNvSpPr>
          <p:nvPr/>
        </p:nvSpPr>
        <p:spPr bwMode="auto">
          <a:xfrm>
            <a:off x="4572000" y="333533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FF33CC"/>
                </a:solidFill>
              </a:rPr>
              <a:t>av =29.63</a:t>
            </a:r>
          </a:p>
        </p:txBody>
      </p:sp>
      <p:sp>
        <p:nvSpPr>
          <p:cNvPr id="73743" name="Text Box 15"/>
          <p:cNvSpPr txBox="1">
            <a:spLocks noChangeArrowheads="1"/>
          </p:cNvSpPr>
          <p:nvPr/>
        </p:nvSpPr>
        <p:spPr bwMode="auto">
          <a:xfrm>
            <a:off x="1660525" y="806450"/>
            <a:ext cx="1360488"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IL1-beta</a:t>
            </a:r>
          </a:p>
        </p:txBody>
      </p:sp>
    </p:spTree>
    <p:extLst>
      <p:ext uri="{BB962C8B-B14F-4D97-AF65-F5344CB8AC3E}">
        <p14:creationId xmlns:p14="http://schemas.microsoft.com/office/powerpoint/2010/main" val="17516122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E061C711-F757-409C-8542-40622CEB6ED7}" type="slidenum">
              <a:rPr lang="en-US"/>
              <a:pPr/>
              <a:t>111</a:t>
            </a:fld>
            <a:endParaRPr lang="en-US"/>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r="27499" b="21498"/>
          <a:stretch>
            <a:fillRect/>
          </a:stretch>
        </p:blipFill>
        <p:spPr bwMode="auto">
          <a:xfrm>
            <a:off x="0" y="0"/>
            <a:ext cx="8229600"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4">
            <a:extLst>
              <a:ext uri="{28A0092B-C50C-407E-A947-70E740481C1C}">
                <a14:useLocalDpi xmlns:a14="http://schemas.microsoft.com/office/drawing/2010/main" val="0"/>
              </a:ext>
            </a:extLst>
          </a:blip>
          <a:srcRect l="16788" t="90253" r="38832"/>
          <a:stretch>
            <a:fillRect/>
          </a:stretch>
        </p:blipFill>
        <p:spPr bwMode="auto">
          <a:xfrm>
            <a:off x="0" y="65532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Text Box 4"/>
          <p:cNvSpPr txBox="1">
            <a:spLocks noChangeArrowheads="1"/>
          </p:cNvSpPr>
          <p:nvPr/>
        </p:nvSpPr>
        <p:spPr bwMode="auto">
          <a:xfrm>
            <a:off x="3581400" y="27511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74757" name="Text Box 5"/>
          <p:cNvSpPr txBox="1">
            <a:spLocks noChangeArrowheads="1"/>
          </p:cNvSpPr>
          <p:nvPr/>
        </p:nvSpPr>
        <p:spPr bwMode="auto">
          <a:xfrm>
            <a:off x="5308600" y="20621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74758" name="Line 6"/>
          <p:cNvSpPr>
            <a:spLocks noChangeShapeType="1"/>
          </p:cNvSpPr>
          <p:nvPr/>
        </p:nvSpPr>
        <p:spPr bwMode="auto">
          <a:xfrm>
            <a:off x="4679950" y="30480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Line 7"/>
          <p:cNvSpPr>
            <a:spLocks noChangeShapeType="1"/>
          </p:cNvSpPr>
          <p:nvPr/>
        </p:nvSpPr>
        <p:spPr bwMode="auto">
          <a:xfrm flipV="1">
            <a:off x="5518150" y="17430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 name="Text Box 8"/>
          <p:cNvSpPr txBox="1">
            <a:spLocks noChangeArrowheads="1"/>
          </p:cNvSpPr>
          <p:nvPr/>
        </p:nvSpPr>
        <p:spPr bwMode="auto">
          <a:xfrm>
            <a:off x="76200" y="50292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t>AFTER N CYCLES: change = (efficiency)</a:t>
            </a:r>
            <a:r>
              <a:rPr lang="en-US" sz="2000" b="1" baseline="30000"/>
              <a:t>n</a:t>
            </a:r>
          </a:p>
        </p:txBody>
      </p:sp>
      <p:sp>
        <p:nvSpPr>
          <p:cNvPr id="74761" name="Text Box 9"/>
          <p:cNvSpPr txBox="1">
            <a:spLocks noChangeArrowheads="1"/>
          </p:cNvSpPr>
          <p:nvPr/>
        </p:nvSpPr>
        <p:spPr bwMode="auto">
          <a:xfrm>
            <a:off x="76200" y="5638800"/>
            <a:ext cx="906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0066FF"/>
                </a:solidFill>
              </a:rPr>
              <a:t>AFTER N CYCLES: ratio vit/con = (1.87)</a:t>
            </a:r>
            <a:r>
              <a:rPr lang="en-US" sz="2000" b="1" baseline="30000">
                <a:solidFill>
                  <a:srgbClr val="0066FF"/>
                </a:solidFill>
              </a:rPr>
              <a:t>19.93-19.80</a:t>
            </a:r>
            <a:r>
              <a:rPr lang="en-US" sz="2000" b="1">
                <a:solidFill>
                  <a:srgbClr val="0066FF"/>
                </a:solidFill>
              </a:rPr>
              <a:t> =1.87</a:t>
            </a:r>
            <a:r>
              <a:rPr lang="en-US" sz="2000" b="1" baseline="30000">
                <a:solidFill>
                  <a:srgbClr val="0066FF"/>
                </a:solidFill>
              </a:rPr>
              <a:t>0.13  </a:t>
            </a:r>
            <a:r>
              <a:rPr lang="en-US" sz="2000" b="1">
                <a:solidFill>
                  <a:srgbClr val="0066FF"/>
                </a:solidFill>
              </a:rPr>
              <a:t>= 1.08</a:t>
            </a:r>
          </a:p>
        </p:txBody>
      </p:sp>
      <p:sp>
        <p:nvSpPr>
          <p:cNvPr id="74762" name="Text Box 10"/>
          <p:cNvSpPr txBox="1">
            <a:spLocks noChangeArrowheads="1"/>
          </p:cNvSpPr>
          <p:nvPr/>
        </p:nvSpPr>
        <p:spPr bwMode="auto">
          <a:xfrm>
            <a:off x="1660525" y="806450"/>
            <a:ext cx="1208088"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RPLP0</a:t>
            </a:r>
          </a:p>
        </p:txBody>
      </p:sp>
      <p:sp>
        <p:nvSpPr>
          <p:cNvPr id="74763" name="Oval 11"/>
          <p:cNvSpPr>
            <a:spLocks noChangeArrowheads="1"/>
          </p:cNvSpPr>
          <p:nvPr/>
        </p:nvSpPr>
        <p:spPr bwMode="auto">
          <a:xfrm>
            <a:off x="4210050" y="3676650"/>
            <a:ext cx="152400" cy="1524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 name="Oval 12"/>
          <p:cNvSpPr>
            <a:spLocks noChangeArrowheads="1"/>
          </p:cNvSpPr>
          <p:nvPr/>
        </p:nvSpPr>
        <p:spPr bwMode="auto">
          <a:xfrm>
            <a:off x="4264025" y="3689350"/>
            <a:ext cx="152400" cy="1524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 name="Text Box 13"/>
          <p:cNvSpPr txBox="1">
            <a:spLocks noChangeArrowheads="1"/>
          </p:cNvSpPr>
          <p:nvPr/>
        </p:nvSpPr>
        <p:spPr bwMode="auto">
          <a:xfrm>
            <a:off x="3203575" y="33543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av =19.80</a:t>
            </a:r>
          </a:p>
        </p:txBody>
      </p:sp>
      <p:sp>
        <p:nvSpPr>
          <p:cNvPr id="74766" name="Text Box 14"/>
          <p:cNvSpPr txBox="1">
            <a:spLocks noChangeArrowheads="1"/>
          </p:cNvSpPr>
          <p:nvPr/>
        </p:nvSpPr>
        <p:spPr bwMode="auto">
          <a:xfrm>
            <a:off x="4191000" y="38242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66"/>
                </a:solidFill>
              </a:rPr>
              <a:t>av =19.93</a:t>
            </a:r>
          </a:p>
        </p:txBody>
      </p:sp>
    </p:spTree>
    <p:extLst>
      <p:ext uri="{BB962C8B-B14F-4D97-AF65-F5344CB8AC3E}">
        <p14:creationId xmlns:p14="http://schemas.microsoft.com/office/powerpoint/2010/main" val="34184412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20" y="404664"/>
            <a:ext cx="4572000" cy="738664"/>
          </a:xfrm>
          <a:prstGeom prst="rect">
            <a:avLst/>
          </a:prstGeom>
        </p:spPr>
        <p:txBody>
          <a:bodyPr>
            <a:spAutoFit/>
          </a:bodyPr>
          <a:lstStyle/>
          <a:p>
            <a:r>
              <a:rPr lang="en-US" altLang="pt-BR" sz="2400" dirty="0">
                <a:solidFill>
                  <a:srgbClr val="7030A0"/>
                </a:solidFill>
                <a:latin typeface="Arial Rounded MT Bold" panose="020F0704030504030204" pitchFamily="34" charset="0"/>
              </a:rPr>
              <a:t>“normalizer” gene</a:t>
            </a:r>
          </a:p>
          <a:p>
            <a:endParaRPr lang="en-US" altLang="pt-BR" dirty="0">
              <a:solidFill>
                <a:srgbClr val="7030A0"/>
              </a:solidFill>
              <a:latin typeface="Arial" charset="0"/>
            </a:endParaRPr>
          </a:p>
        </p:txBody>
      </p:sp>
      <p:sp>
        <p:nvSpPr>
          <p:cNvPr id="3" name="Rectangle 2"/>
          <p:cNvSpPr txBox="1">
            <a:spLocks noChangeArrowheads="1"/>
          </p:cNvSpPr>
          <p:nvPr/>
        </p:nvSpPr>
        <p:spPr>
          <a:xfrm>
            <a:off x="107504" y="779273"/>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a:solidFill>
                  <a:srgbClr val="FF8000"/>
                </a:solidFill>
              </a:rPr>
              <a:t>Quantification and </a:t>
            </a:r>
            <a:br>
              <a:rPr lang="en-US" altLang="en-US" sz="2400" dirty="0">
                <a:solidFill>
                  <a:srgbClr val="FF8000"/>
                </a:solidFill>
              </a:rPr>
            </a:br>
            <a:r>
              <a:rPr lang="en-US" altLang="en-US" sz="2400" dirty="0">
                <a:solidFill>
                  <a:srgbClr val="FF8000"/>
                </a:solidFill>
              </a:rPr>
              <a:t>Normalization</a:t>
            </a:r>
            <a:endParaRPr lang="en-US" altLang="en-US" sz="2400" dirty="0">
              <a:solidFill>
                <a:srgbClr val="FF9900"/>
              </a:solidFill>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3601335956"/>
              </p:ext>
            </p:extLst>
          </p:nvPr>
        </p:nvGraphicFramePr>
        <p:xfrm>
          <a:off x="273584" y="2433752"/>
          <a:ext cx="2411040" cy="1702463"/>
        </p:xfrm>
        <a:graphic>
          <a:graphicData uri="http://schemas.openxmlformats.org/presentationml/2006/ole">
            <mc:AlternateContent xmlns:mc="http://schemas.openxmlformats.org/markup-compatibility/2006">
              <mc:Choice xmlns:v="urn:schemas-microsoft-com:vml" Requires="v">
                <p:oleObj spid="_x0000_s21507" name="Chart" r:id="rId4" imgW="7095936" imgH="5010011" progId="Excel.Chart.8">
                  <p:embed/>
                </p:oleObj>
              </mc:Choice>
              <mc:Fallback>
                <p:oleObj name="Chart" r:id="rId4" imgW="7095936" imgH="501001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84" y="2433752"/>
                        <a:ext cx="2411040" cy="1702463"/>
                      </a:xfrm>
                      <a:prstGeom prst="rect">
                        <a:avLst/>
                      </a:prstGeom>
                      <a:noFill/>
                      <a:ln>
                        <a:noFill/>
                      </a:ln>
                      <a:effectLst/>
                    </p:spPr>
                  </p:pic>
                </p:oleObj>
              </mc:Fallback>
            </mc:AlternateContent>
          </a:graphicData>
        </a:graphic>
      </p:graphicFrame>
      <p:cxnSp>
        <p:nvCxnSpPr>
          <p:cNvPr id="5" name="Straight Connector 4"/>
          <p:cNvCxnSpPr/>
          <p:nvPr/>
        </p:nvCxnSpPr>
        <p:spPr>
          <a:xfrm>
            <a:off x="27718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8" name="Rectangle 6"/>
          <p:cNvSpPr txBox="1">
            <a:spLocks noChangeArrowheads="1"/>
          </p:cNvSpPr>
          <p:nvPr/>
        </p:nvSpPr>
        <p:spPr>
          <a:xfrm>
            <a:off x="3093946" y="1236473"/>
            <a:ext cx="5940152" cy="4419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is-IS" altLang="pt-BR" sz="2200" dirty="0"/>
              <a:t>Knowing the amount of mRNA in one sample from one specific gene does not tell us much..</a:t>
            </a:r>
          </a:p>
          <a:p>
            <a:pPr>
              <a:lnSpc>
                <a:spcPct val="90000"/>
              </a:lnSpc>
            </a:pPr>
            <a:r>
              <a:rPr lang="is-IS" altLang="pt-BR" sz="2200" dirty="0"/>
              <a:t>You need to know the total amount of mRNA in your sample</a:t>
            </a:r>
          </a:p>
          <a:p>
            <a:pPr>
              <a:lnSpc>
                <a:spcPct val="90000"/>
              </a:lnSpc>
            </a:pPr>
            <a:r>
              <a:rPr lang="is-IS" altLang="pt-BR" sz="2200" dirty="0"/>
              <a:t>You also dont know how much the mRNA level has changed compared to other mRNA levels</a:t>
            </a:r>
          </a:p>
          <a:p>
            <a:pPr>
              <a:lnSpc>
                <a:spcPct val="90000"/>
              </a:lnSpc>
            </a:pPr>
            <a:r>
              <a:rPr lang="is-IS" altLang="pt-BR" sz="2200" dirty="0">
                <a:solidFill>
                  <a:srgbClr val="0070C0"/>
                </a:solidFill>
              </a:rPr>
              <a:t>Example:</a:t>
            </a:r>
          </a:p>
          <a:p>
            <a:pPr>
              <a:lnSpc>
                <a:spcPct val="90000"/>
              </a:lnSpc>
              <a:buFontTx/>
              <a:buNone/>
            </a:pPr>
            <a:r>
              <a:rPr lang="is-IS" altLang="pt-BR" sz="2200" dirty="0">
                <a:solidFill>
                  <a:srgbClr val="0070C0"/>
                </a:solidFill>
              </a:rPr>
              <a:t>mRNA levels of a gene increase 2x after induction</a:t>
            </a:r>
          </a:p>
          <a:p>
            <a:pPr>
              <a:lnSpc>
                <a:spcPct val="90000"/>
              </a:lnSpc>
              <a:buFontTx/>
              <a:buNone/>
            </a:pPr>
            <a:endParaRPr lang="is-IS" altLang="pt-BR" sz="2200" dirty="0"/>
          </a:p>
          <a:p>
            <a:pPr>
              <a:lnSpc>
                <a:spcPct val="90000"/>
              </a:lnSpc>
            </a:pPr>
            <a:endParaRPr lang="is-IS" altLang="pt-BR" sz="2200" dirty="0"/>
          </a:p>
        </p:txBody>
      </p:sp>
      <p:sp>
        <p:nvSpPr>
          <p:cNvPr id="9" name="TextBox 8"/>
          <p:cNvSpPr txBox="1"/>
          <p:nvPr/>
        </p:nvSpPr>
        <p:spPr>
          <a:xfrm>
            <a:off x="3059833" y="4149080"/>
            <a:ext cx="5832648" cy="2806922"/>
          </a:xfrm>
          <a:prstGeom prst="rect">
            <a:avLst/>
          </a:prstGeom>
          <a:noFill/>
        </p:spPr>
        <p:txBody>
          <a:bodyPr wrap="square" rtlCol="0">
            <a:spAutoFit/>
          </a:bodyPr>
          <a:lstStyle/>
          <a:p>
            <a:pPr>
              <a:lnSpc>
                <a:spcPct val="90000"/>
              </a:lnSpc>
            </a:pPr>
            <a:r>
              <a:rPr lang="is-IS" altLang="pt-BR" sz="2000" i="1" dirty="0">
                <a:solidFill>
                  <a:srgbClr val="0070C0"/>
                </a:solidFill>
              </a:rPr>
              <a:t>It is possable that all (1) genexpression in the cell has increased (2) the induced samples contained more total mRNA</a:t>
            </a:r>
          </a:p>
          <a:p>
            <a:pPr>
              <a:lnSpc>
                <a:spcPct val="90000"/>
              </a:lnSpc>
            </a:pPr>
            <a:endParaRPr lang="is-IS" altLang="pt-BR" sz="2000" i="1" dirty="0">
              <a:solidFill>
                <a:srgbClr val="0070C0"/>
              </a:solidFill>
            </a:endParaRPr>
          </a:p>
          <a:p>
            <a:pPr>
              <a:lnSpc>
                <a:spcPct val="90000"/>
              </a:lnSpc>
            </a:pPr>
            <a:r>
              <a:rPr lang="is-IS" altLang="pt-BR" dirty="0">
                <a:solidFill>
                  <a:srgbClr val="0070C0"/>
                </a:solidFill>
                <a:sym typeface="Wingdings" pitchFamily="2" charset="2"/>
              </a:rPr>
              <a:t></a:t>
            </a:r>
            <a:r>
              <a:rPr lang="is-IS" altLang="pt-BR" sz="2400" dirty="0">
                <a:solidFill>
                  <a:srgbClr val="0070C0"/>
                </a:solidFill>
                <a:sym typeface="Wingdings" pitchFamily="2" charset="2"/>
              </a:rPr>
              <a:t>We have to compare the expression of our gene to another gene which expression is normally constant, </a:t>
            </a:r>
            <a:r>
              <a:rPr lang="is-IS" altLang="pt-BR" sz="2400" u="sng" dirty="0">
                <a:solidFill>
                  <a:srgbClr val="0070C0"/>
                </a:solidFill>
                <a:sym typeface="Wingdings" pitchFamily="2" charset="2"/>
              </a:rPr>
              <a:t>a housekeeping </a:t>
            </a:r>
            <a:r>
              <a:rPr lang="is-IS" altLang="pt-BR" sz="2400" dirty="0">
                <a:solidFill>
                  <a:srgbClr val="0070C0"/>
                </a:solidFill>
                <a:sym typeface="Wingdings" pitchFamily="2" charset="2"/>
              </a:rPr>
              <a:t>gene</a:t>
            </a:r>
            <a:r>
              <a:rPr lang="is-IS" altLang="pt-BR" sz="2400" dirty="0">
                <a:solidFill>
                  <a:srgbClr val="0070C0"/>
                </a:solidFill>
              </a:rPr>
              <a:t>  (ex. TBP, 18S)</a:t>
            </a:r>
          </a:p>
          <a:p>
            <a:endParaRPr lang="pt-BR" dirty="0"/>
          </a:p>
        </p:txBody>
      </p:sp>
    </p:spTree>
    <p:extLst>
      <p:ext uri="{BB962C8B-B14F-4D97-AF65-F5344CB8AC3E}">
        <p14:creationId xmlns:p14="http://schemas.microsoft.com/office/powerpoint/2010/main" val="34611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pt-BR" dirty="0">
                <a:solidFill>
                  <a:schemeClr val="accent6">
                    <a:lumMod val="75000"/>
                  </a:schemeClr>
                </a:solidFill>
              </a:rPr>
              <a:t>ΔΔ</a:t>
            </a:r>
            <a:r>
              <a:rPr lang="en-US" altLang="pt-BR" dirty="0">
                <a:solidFill>
                  <a:schemeClr val="accent6">
                    <a:lumMod val="75000"/>
                  </a:schemeClr>
                </a:solidFill>
                <a:latin typeface="Arial Rounded MT Bold" panose="020F0704030504030204" pitchFamily="34" charset="0"/>
              </a:rPr>
              <a:t>Ct method</a:t>
            </a:r>
          </a:p>
        </p:txBody>
      </p:sp>
      <p:sp>
        <p:nvSpPr>
          <p:cNvPr id="3" name="TextBox 4"/>
          <p:cNvSpPr txBox="1">
            <a:spLocks noChangeArrowheads="1"/>
          </p:cNvSpPr>
          <p:nvPr/>
        </p:nvSpPr>
        <p:spPr bwMode="auto">
          <a:xfrm>
            <a:off x="683568" y="1585912"/>
            <a:ext cx="6527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sz="7200" dirty="0"/>
              <a:t>2</a:t>
            </a:r>
          </a:p>
        </p:txBody>
      </p:sp>
      <p:sp>
        <p:nvSpPr>
          <p:cNvPr id="4" name="TextBox 5"/>
          <p:cNvSpPr txBox="1">
            <a:spLocks noChangeArrowheads="1"/>
          </p:cNvSpPr>
          <p:nvPr/>
        </p:nvSpPr>
        <p:spPr bwMode="auto">
          <a:xfrm>
            <a:off x="1118000" y="1398588"/>
            <a:ext cx="46620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sz="4000" dirty="0"/>
              <a:t>-[</a:t>
            </a:r>
            <a:r>
              <a:rPr lang="en-US" altLang="pt-BR" sz="4000" dirty="0">
                <a:solidFill>
                  <a:srgbClr val="C00000"/>
                </a:solidFill>
              </a:rPr>
              <a:t>(</a:t>
            </a:r>
            <a:r>
              <a:rPr lang="en-US" altLang="pt-BR" sz="4000" dirty="0" err="1">
                <a:solidFill>
                  <a:srgbClr val="C00000"/>
                </a:solidFill>
              </a:rPr>
              <a:t>Ct</a:t>
            </a:r>
            <a:r>
              <a:rPr lang="en-US" altLang="pt-BR" sz="4000" baseline="-25000" dirty="0" err="1">
                <a:solidFill>
                  <a:srgbClr val="C00000"/>
                </a:solidFill>
              </a:rPr>
              <a:t>tg</a:t>
            </a:r>
            <a:r>
              <a:rPr lang="en-US" altLang="pt-BR" sz="4000" dirty="0" err="1">
                <a:solidFill>
                  <a:srgbClr val="C00000"/>
                </a:solidFill>
              </a:rPr>
              <a:t>-Ct</a:t>
            </a:r>
            <a:r>
              <a:rPr lang="en-US" altLang="pt-BR" sz="4000" baseline="-25000" dirty="0" err="1">
                <a:solidFill>
                  <a:srgbClr val="C00000"/>
                </a:solidFill>
              </a:rPr>
              <a:t>cg</a:t>
            </a:r>
            <a:r>
              <a:rPr lang="en-US" altLang="pt-BR" sz="4000" dirty="0">
                <a:solidFill>
                  <a:srgbClr val="C00000"/>
                </a:solidFill>
              </a:rPr>
              <a:t>)</a:t>
            </a:r>
            <a:r>
              <a:rPr lang="en-US" altLang="pt-BR" sz="4000" dirty="0"/>
              <a:t>-</a:t>
            </a:r>
            <a:r>
              <a:rPr lang="en-US" altLang="pt-BR" sz="4000" dirty="0">
                <a:solidFill>
                  <a:srgbClr val="7030A0"/>
                </a:solidFill>
              </a:rPr>
              <a:t>(</a:t>
            </a:r>
            <a:r>
              <a:rPr lang="en-US" altLang="pt-BR" sz="4000" dirty="0" err="1">
                <a:solidFill>
                  <a:srgbClr val="7030A0"/>
                </a:solidFill>
              </a:rPr>
              <a:t>Ct</a:t>
            </a:r>
            <a:r>
              <a:rPr lang="en-US" altLang="pt-BR" sz="4000" baseline="-25000" dirty="0" err="1">
                <a:solidFill>
                  <a:srgbClr val="7030A0"/>
                </a:solidFill>
              </a:rPr>
              <a:t>tg</a:t>
            </a:r>
            <a:r>
              <a:rPr lang="en-US" altLang="pt-BR" sz="4000" dirty="0" err="1">
                <a:solidFill>
                  <a:srgbClr val="7030A0"/>
                </a:solidFill>
              </a:rPr>
              <a:t>-Ct</a:t>
            </a:r>
            <a:r>
              <a:rPr lang="en-US" altLang="pt-BR" sz="4000" baseline="-25000" dirty="0" err="1">
                <a:solidFill>
                  <a:srgbClr val="7030A0"/>
                </a:solidFill>
              </a:rPr>
              <a:t>cg</a:t>
            </a:r>
            <a:r>
              <a:rPr lang="en-US" altLang="pt-BR" sz="4000" dirty="0">
                <a:solidFill>
                  <a:srgbClr val="7030A0"/>
                </a:solidFill>
              </a:rPr>
              <a:t>)</a:t>
            </a:r>
            <a:r>
              <a:rPr lang="en-US" altLang="pt-BR" sz="4000" dirty="0"/>
              <a:t>]</a:t>
            </a:r>
          </a:p>
        </p:txBody>
      </p:sp>
      <p:sp>
        <p:nvSpPr>
          <p:cNvPr id="5" name="TextBox 8"/>
          <p:cNvSpPr txBox="1">
            <a:spLocks noChangeArrowheads="1"/>
          </p:cNvSpPr>
          <p:nvPr/>
        </p:nvSpPr>
        <p:spPr bwMode="auto">
          <a:xfrm>
            <a:off x="1727129" y="1102158"/>
            <a:ext cx="1262718" cy="369332"/>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dirty="0"/>
              <a:t>experiment</a:t>
            </a:r>
          </a:p>
        </p:txBody>
      </p:sp>
      <p:sp>
        <p:nvSpPr>
          <p:cNvPr id="6" name="TextBox 9"/>
          <p:cNvSpPr txBox="1">
            <a:spLocks noChangeArrowheads="1"/>
          </p:cNvSpPr>
          <p:nvPr/>
        </p:nvSpPr>
        <p:spPr bwMode="auto">
          <a:xfrm>
            <a:off x="4175401" y="1102158"/>
            <a:ext cx="850169" cy="369332"/>
          </a:xfrm>
          <a:prstGeom prst="rect">
            <a:avLst/>
          </a:prstGeom>
          <a:ln/>
        </p:spPr>
        <p:style>
          <a:lnRef idx="2">
            <a:schemeClr val="accent4"/>
          </a:lnRef>
          <a:fillRef idx="1">
            <a:schemeClr val="lt1"/>
          </a:fillRef>
          <a:effectRef idx="0">
            <a:schemeClr val="accent4"/>
          </a:effectRef>
          <a:fontRef idx="minor">
            <a:schemeClr val="dk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dirty="0"/>
              <a:t>control</a:t>
            </a: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940" y="2657727"/>
            <a:ext cx="4878164" cy="401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92080" y="6319907"/>
            <a:ext cx="330443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b="1" dirty="0">
                <a:solidFill>
                  <a:srgbClr val="7030A0"/>
                </a:solidFill>
              </a:rPr>
              <a:t>Always in </a:t>
            </a:r>
            <a:r>
              <a:rPr lang="pt-BR" b="1" dirty="0" err="1">
                <a:solidFill>
                  <a:srgbClr val="7030A0"/>
                </a:solidFill>
              </a:rPr>
              <a:t>duplicate</a:t>
            </a:r>
            <a:r>
              <a:rPr lang="pt-BR" b="1" dirty="0">
                <a:solidFill>
                  <a:srgbClr val="7030A0"/>
                </a:solidFill>
              </a:rPr>
              <a:t> </a:t>
            </a:r>
            <a:r>
              <a:rPr lang="pt-BR" b="1" dirty="0" err="1">
                <a:solidFill>
                  <a:srgbClr val="7030A0"/>
                </a:solidFill>
              </a:rPr>
              <a:t>or</a:t>
            </a:r>
            <a:r>
              <a:rPr lang="pt-BR" b="1" dirty="0">
                <a:solidFill>
                  <a:srgbClr val="7030A0"/>
                </a:solidFill>
              </a:rPr>
              <a:t> </a:t>
            </a:r>
            <a:r>
              <a:rPr lang="pt-BR" b="1" dirty="0" err="1">
                <a:solidFill>
                  <a:srgbClr val="7030A0"/>
                </a:solidFill>
              </a:rPr>
              <a:t>triplicate</a:t>
            </a:r>
            <a:r>
              <a:rPr lang="pt-BR" b="1" dirty="0">
                <a:solidFill>
                  <a:srgbClr val="7030A0"/>
                </a:solidFill>
              </a:rPr>
              <a:t>!</a:t>
            </a:r>
          </a:p>
        </p:txBody>
      </p:sp>
      <p:sp>
        <p:nvSpPr>
          <p:cNvPr id="12" name="Text Box 25"/>
          <p:cNvSpPr txBox="1">
            <a:spLocks noChangeArrowheads="1"/>
          </p:cNvSpPr>
          <p:nvPr/>
        </p:nvSpPr>
        <p:spPr bwMode="auto">
          <a:xfrm>
            <a:off x="6169120" y="2630492"/>
            <a:ext cx="2800382" cy="64633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pPr marL="177800" indent="-177800">
              <a:buFont typeface="Symbol" pitchFamily="18" charset="2"/>
              <a:buChar char="D"/>
            </a:pPr>
            <a:r>
              <a:rPr lang="en-US" altLang="pt-BR" dirty="0"/>
              <a:t>Ct = target gene– ref gene</a:t>
            </a:r>
          </a:p>
          <a:p>
            <a:r>
              <a:rPr lang="en-US" altLang="pt-BR" dirty="0">
                <a:latin typeface="Symbol" pitchFamily="18" charset="2"/>
              </a:rPr>
              <a:t>D</a:t>
            </a:r>
            <a:r>
              <a:rPr lang="en-US" altLang="pt-BR" dirty="0"/>
              <a:t> Ct = 9.70</a:t>
            </a:r>
          </a:p>
        </p:txBody>
      </p:sp>
      <p:sp>
        <p:nvSpPr>
          <p:cNvPr id="16" name="Text Box 31"/>
          <p:cNvSpPr txBox="1">
            <a:spLocks noChangeArrowheads="1"/>
          </p:cNvSpPr>
          <p:nvPr/>
        </p:nvSpPr>
        <p:spPr bwMode="auto">
          <a:xfrm>
            <a:off x="6134380" y="4338970"/>
            <a:ext cx="269150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dirty="0"/>
              <a:t>Difference  = </a:t>
            </a:r>
            <a:r>
              <a:rPr lang="en-US" altLang="pt-BR" b="1" dirty="0" err="1">
                <a:latin typeface="Symbol" pitchFamily="18" charset="2"/>
              </a:rPr>
              <a:t>D</a:t>
            </a:r>
            <a:r>
              <a:rPr lang="en-US" altLang="pt-BR" b="1" dirty="0" err="1"/>
              <a:t>Ct-</a:t>
            </a:r>
            <a:r>
              <a:rPr lang="en-US" altLang="pt-BR" b="1" dirty="0" err="1">
                <a:latin typeface="Symbol" pitchFamily="18" charset="2"/>
              </a:rPr>
              <a:t>D</a:t>
            </a:r>
            <a:r>
              <a:rPr lang="en-US" altLang="pt-BR" b="1" dirty="0" err="1"/>
              <a:t>Ct</a:t>
            </a:r>
            <a:endParaRPr lang="en-US" altLang="pt-BR" b="1" dirty="0"/>
          </a:p>
          <a:p>
            <a:r>
              <a:rPr lang="en-US" altLang="pt-BR" b="1" dirty="0"/>
              <a:t>= </a:t>
            </a:r>
            <a:r>
              <a:rPr lang="en-US" altLang="pt-BR" b="1" dirty="0" err="1">
                <a:latin typeface="Symbol" pitchFamily="18" charset="2"/>
              </a:rPr>
              <a:t>DD</a:t>
            </a:r>
            <a:r>
              <a:rPr lang="en-US" altLang="pt-BR" b="1" dirty="0" err="1"/>
              <a:t>Ct</a:t>
            </a:r>
            <a:r>
              <a:rPr lang="en-US" altLang="pt-BR" b="1" dirty="0"/>
              <a:t> </a:t>
            </a:r>
          </a:p>
          <a:p>
            <a:r>
              <a:rPr lang="en-US" altLang="pt-BR" b="1" dirty="0"/>
              <a:t>= 9.70-(-1.7)</a:t>
            </a:r>
          </a:p>
          <a:p>
            <a:r>
              <a:rPr lang="en-US" altLang="pt-BR" b="1" dirty="0"/>
              <a:t>= 11.40</a:t>
            </a:r>
          </a:p>
          <a:p>
            <a:r>
              <a:rPr lang="en-US" altLang="pt-BR" b="1" dirty="0"/>
              <a:t>Fold change = 2</a:t>
            </a:r>
            <a:r>
              <a:rPr lang="en-US" altLang="pt-BR" b="1" baseline="30000" dirty="0"/>
              <a:t>11.40</a:t>
            </a:r>
            <a:r>
              <a:rPr lang="en-US" altLang="pt-BR" b="1" dirty="0"/>
              <a:t> = 2702</a:t>
            </a:r>
          </a:p>
          <a:p>
            <a:endParaRPr lang="en-US" altLang="pt-BR" b="1" dirty="0">
              <a:latin typeface="Symbol" pitchFamily="18" charset="2"/>
            </a:endParaRPr>
          </a:p>
        </p:txBody>
      </p:sp>
      <p:sp>
        <p:nvSpPr>
          <p:cNvPr id="17" name="Text Box 25"/>
          <p:cNvSpPr txBox="1">
            <a:spLocks noChangeArrowheads="1"/>
          </p:cNvSpPr>
          <p:nvPr/>
        </p:nvSpPr>
        <p:spPr bwMode="auto">
          <a:xfrm>
            <a:off x="6156176" y="3383793"/>
            <a:ext cx="2800382" cy="646331"/>
          </a:xfrm>
          <a:prstGeom prst="rect">
            <a:avLst/>
          </a:prstGeom>
          <a:ln/>
        </p:spPr>
        <p:style>
          <a:lnRef idx="2">
            <a:schemeClr val="accent4"/>
          </a:lnRef>
          <a:fillRef idx="1">
            <a:schemeClr val="lt1"/>
          </a:fillRef>
          <a:effectRef idx="0">
            <a:schemeClr val="accent4"/>
          </a:effectRef>
          <a:fontRef idx="minor">
            <a:schemeClr val="dk1"/>
          </a:fontRef>
        </p:style>
        <p:txBody>
          <a:bodyPr wrap="none">
            <a:spAutoFit/>
          </a:bodyPr>
          <a:lstStyle/>
          <a:p>
            <a:pPr marL="177800" indent="-177800">
              <a:buFont typeface="Symbol" pitchFamily="18" charset="2"/>
              <a:buChar char="D"/>
            </a:pPr>
            <a:r>
              <a:rPr lang="en-US" altLang="pt-BR" dirty="0"/>
              <a:t>Ct = target gene– ref gene</a:t>
            </a:r>
          </a:p>
          <a:p>
            <a:r>
              <a:rPr lang="en-US" altLang="pt-BR" dirty="0">
                <a:latin typeface="Symbol" pitchFamily="18" charset="2"/>
              </a:rPr>
              <a:t>D</a:t>
            </a:r>
            <a:r>
              <a:rPr lang="en-US" altLang="pt-BR" dirty="0"/>
              <a:t> Ct = -1.70</a:t>
            </a:r>
          </a:p>
        </p:txBody>
      </p:sp>
      <p:sp>
        <p:nvSpPr>
          <p:cNvPr id="18" name="TextBox 17"/>
          <p:cNvSpPr txBox="1"/>
          <p:nvPr/>
        </p:nvSpPr>
        <p:spPr>
          <a:xfrm>
            <a:off x="6169120" y="2181557"/>
            <a:ext cx="471604" cy="369332"/>
          </a:xfrm>
          <a:prstGeom prst="rect">
            <a:avLst/>
          </a:prstGeom>
          <a:noFill/>
        </p:spPr>
        <p:txBody>
          <a:bodyPr wrap="none" rtlCol="0">
            <a:spAutoFit/>
          </a:bodyPr>
          <a:lstStyle/>
          <a:p>
            <a:r>
              <a:rPr lang="pt-BR" dirty="0" err="1"/>
              <a:t>Ex</a:t>
            </a:r>
            <a:r>
              <a:rPr lang="pt-BR" dirty="0"/>
              <a:t>!</a:t>
            </a:r>
          </a:p>
        </p:txBody>
      </p:sp>
      <p:pic>
        <p:nvPicPr>
          <p:cNvPr id="13" name="Picture 12"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35846"/>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9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animBg="1"/>
      <p:bldP spid="18"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084" y="188640"/>
            <a:ext cx="7726795" cy="523220"/>
          </a:xfrm>
          <a:prstGeom prst="rect">
            <a:avLst/>
          </a:prstGeom>
          <a:noFill/>
        </p:spPr>
        <p:txBody>
          <a:bodyPr wrap="none" rtlCol="0">
            <a:spAutoFit/>
          </a:bodyPr>
          <a:lstStyle/>
          <a:p>
            <a:r>
              <a:rPr lang="pt-BR" sz="2800" b="1" dirty="0">
                <a:solidFill>
                  <a:schemeClr val="accent6">
                    <a:lumMod val="75000"/>
                  </a:schemeClr>
                </a:solidFill>
              </a:rPr>
              <a:t>Calculando a eficiência dos primers em qPCR</a:t>
            </a:r>
          </a:p>
        </p:txBody>
      </p:sp>
      <p:sp>
        <p:nvSpPr>
          <p:cNvPr id="4" name="TextBox 3"/>
          <p:cNvSpPr txBox="1"/>
          <p:nvPr/>
        </p:nvSpPr>
        <p:spPr>
          <a:xfrm>
            <a:off x="6629901" y="6165304"/>
            <a:ext cx="1556836" cy="369332"/>
          </a:xfrm>
          <a:prstGeom prst="rect">
            <a:avLst/>
          </a:prstGeom>
          <a:noFill/>
        </p:spPr>
        <p:txBody>
          <a:bodyPr wrap="none" rtlCol="0">
            <a:spAutoFit/>
          </a:bodyPr>
          <a:lstStyle/>
          <a:p>
            <a:r>
              <a:rPr lang="pt-BR" dirty="0"/>
              <a:t>Curva padrão</a:t>
            </a:r>
          </a:p>
        </p:txBody>
      </p:sp>
      <p:grpSp>
        <p:nvGrpSpPr>
          <p:cNvPr id="5" name="Group 4"/>
          <p:cNvGrpSpPr/>
          <p:nvPr/>
        </p:nvGrpSpPr>
        <p:grpSpPr>
          <a:xfrm>
            <a:off x="2359478" y="2602063"/>
            <a:ext cx="6153742" cy="3354494"/>
            <a:chOff x="0" y="0"/>
            <a:chExt cx="9144000" cy="5808663"/>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r="29167" b="22926"/>
            <a:stretch>
              <a:fillRect/>
            </a:stretch>
          </p:blipFill>
          <p:spPr bwMode="auto">
            <a:xfrm>
              <a:off x="0" y="0"/>
              <a:ext cx="9144000" cy="58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3"/>
            <p:cNvGrpSpPr>
              <a:grpSpLocks/>
            </p:cNvGrpSpPr>
            <p:nvPr/>
          </p:nvGrpSpPr>
          <p:grpSpPr bwMode="auto">
            <a:xfrm>
              <a:off x="3943350" y="2505075"/>
              <a:ext cx="3594100" cy="190500"/>
              <a:chOff x="2484" y="1578"/>
              <a:chExt cx="2264" cy="120"/>
            </a:xfrm>
          </p:grpSpPr>
          <p:sp>
            <p:nvSpPr>
              <p:cNvPr id="14" name="Oval 8"/>
              <p:cNvSpPr>
                <a:spLocks noChangeArrowheads="1"/>
              </p:cNvSpPr>
              <p:nvPr/>
            </p:nvSpPr>
            <p:spPr bwMode="auto">
              <a:xfrm>
                <a:off x="2484"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5" name="Oval 12"/>
              <p:cNvSpPr>
                <a:spLocks noChangeArrowheads="1"/>
              </p:cNvSpPr>
              <p:nvPr/>
            </p:nvSpPr>
            <p:spPr bwMode="auto">
              <a:xfrm>
                <a:off x="2892"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6" name="Oval 17"/>
              <p:cNvSpPr>
                <a:spLocks noChangeArrowheads="1"/>
              </p:cNvSpPr>
              <p:nvPr/>
            </p:nvSpPr>
            <p:spPr bwMode="auto">
              <a:xfrm>
                <a:off x="3564"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7" name="Oval 18"/>
              <p:cNvSpPr>
                <a:spLocks noChangeArrowheads="1"/>
              </p:cNvSpPr>
              <p:nvPr/>
            </p:nvSpPr>
            <p:spPr bwMode="auto">
              <a:xfrm>
                <a:off x="3250"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8" name="Oval 19"/>
              <p:cNvSpPr>
                <a:spLocks noChangeArrowheads="1"/>
              </p:cNvSpPr>
              <p:nvPr/>
            </p:nvSpPr>
            <p:spPr bwMode="auto">
              <a:xfrm>
                <a:off x="3976"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9" name="Oval 20"/>
              <p:cNvSpPr>
                <a:spLocks noChangeArrowheads="1"/>
              </p:cNvSpPr>
              <p:nvPr/>
            </p:nvSpPr>
            <p:spPr bwMode="auto">
              <a:xfrm>
                <a:off x="4362"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20" name="Oval 21"/>
              <p:cNvSpPr>
                <a:spLocks noChangeArrowheads="1"/>
              </p:cNvSpPr>
              <p:nvPr/>
            </p:nvSpPr>
            <p:spPr bwMode="auto">
              <a:xfrm>
                <a:off x="4634" y="1582"/>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grpSp>
        <p:grpSp>
          <p:nvGrpSpPr>
            <p:cNvPr id="8" name="Group 7"/>
            <p:cNvGrpSpPr>
              <a:grpSpLocks/>
            </p:cNvGrpSpPr>
            <p:nvPr/>
          </p:nvGrpSpPr>
          <p:grpSpPr bwMode="auto">
            <a:xfrm>
              <a:off x="2409825" y="609600"/>
              <a:ext cx="1439863" cy="1981200"/>
              <a:chOff x="1518" y="384"/>
              <a:chExt cx="907" cy="1248"/>
            </a:xfrm>
          </p:grpSpPr>
          <p:sp>
            <p:nvSpPr>
              <p:cNvPr id="12" name="Text Box 5"/>
              <p:cNvSpPr txBox="1">
                <a:spLocks noChangeArrowheads="1"/>
              </p:cNvSpPr>
              <p:nvPr/>
            </p:nvSpPr>
            <p:spPr bwMode="auto">
              <a:xfrm>
                <a:off x="1518" y="384"/>
                <a:ext cx="9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a:solidFill>
                      <a:srgbClr val="FF6600"/>
                    </a:solidFill>
                  </a:rPr>
                  <a:t>threshold</a:t>
                </a:r>
              </a:p>
            </p:txBody>
          </p:sp>
          <p:sp>
            <p:nvSpPr>
              <p:cNvPr id="13" name="Line 6"/>
              <p:cNvSpPr>
                <a:spLocks noChangeShapeType="1"/>
              </p:cNvSpPr>
              <p:nvPr/>
            </p:nvSpPr>
            <p:spPr bwMode="auto">
              <a:xfrm flipH="1">
                <a:off x="1968" y="624"/>
                <a:ext cx="0" cy="1008"/>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9" name="Group 27"/>
            <p:cNvGrpSpPr>
              <a:grpSpLocks/>
            </p:cNvGrpSpPr>
            <p:nvPr/>
          </p:nvGrpSpPr>
          <p:grpSpPr bwMode="auto">
            <a:xfrm>
              <a:off x="7448550" y="2581275"/>
              <a:ext cx="890588" cy="1025525"/>
              <a:chOff x="4692" y="1626"/>
              <a:chExt cx="561" cy="646"/>
            </a:xfrm>
          </p:grpSpPr>
          <p:sp>
            <p:nvSpPr>
              <p:cNvPr id="10" name="Line 24"/>
              <p:cNvSpPr>
                <a:spLocks noChangeShapeType="1"/>
              </p:cNvSpPr>
              <p:nvPr/>
            </p:nvSpPr>
            <p:spPr bwMode="auto">
              <a:xfrm flipH="1" flipV="1">
                <a:off x="4692" y="1626"/>
                <a:ext cx="288"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Text Box 25"/>
              <p:cNvSpPr txBox="1">
                <a:spLocks noChangeArrowheads="1"/>
              </p:cNvSpPr>
              <p:nvPr/>
            </p:nvSpPr>
            <p:spPr bwMode="auto">
              <a:xfrm>
                <a:off x="4892" y="1984"/>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a:t>
                </a:r>
              </a:p>
            </p:txBody>
          </p:sp>
        </p:grpSp>
      </p:grpSp>
      <p:sp>
        <p:nvSpPr>
          <p:cNvPr id="21" name="TextBox 20"/>
          <p:cNvSpPr txBox="1"/>
          <p:nvPr/>
        </p:nvSpPr>
        <p:spPr>
          <a:xfrm>
            <a:off x="831781" y="927304"/>
            <a:ext cx="1947969"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pt-BR" sz="2000" dirty="0"/>
              <a:t>Ideal: N = N</a:t>
            </a:r>
            <a:r>
              <a:rPr lang="pt-BR" sz="2000" baseline="-25000" dirty="0"/>
              <a:t>0</a:t>
            </a:r>
            <a:r>
              <a:rPr lang="pt-BR" sz="2000" dirty="0"/>
              <a:t>.2</a:t>
            </a:r>
            <a:r>
              <a:rPr lang="pt-BR" sz="2000" baseline="30000" dirty="0"/>
              <a:t>n</a:t>
            </a:r>
          </a:p>
        </p:txBody>
      </p:sp>
      <p:sp>
        <p:nvSpPr>
          <p:cNvPr id="22" name="TextBox 21"/>
          <p:cNvSpPr txBox="1"/>
          <p:nvPr/>
        </p:nvSpPr>
        <p:spPr>
          <a:xfrm>
            <a:off x="754970" y="1393037"/>
            <a:ext cx="3736920" cy="1077218"/>
          </a:xfrm>
          <a:prstGeom prst="rect">
            <a:avLst/>
          </a:prstGeom>
          <a:noFill/>
        </p:spPr>
        <p:txBody>
          <a:bodyPr wrap="none" rtlCol="0">
            <a:spAutoFit/>
          </a:bodyPr>
          <a:lstStyle/>
          <a:p>
            <a:r>
              <a:rPr lang="pt-BR" sz="1600" dirty="0"/>
              <a:t>N = número de moléculas amplificadas</a:t>
            </a:r>
          </a:p>
          <a:p>
            <a:r>
              <a:rPr lang="pt-BR" sz="1600" dirty="0"/>
              <a:t>N</a:t>
            </a:r>
            <a:r>
              <a:rPr lang="pt-BR" sz="1600" baseline="-25000" dirty="0"/>
              <a:t>0 </a:t>
            </a:r>
            <a:r>
              <a:rPr lang="pt-BR" sz="1600" dirty="0"/>
              <a:t>= número de moléculas inicial</a:t>
            </a:r>
          </a:p>
          <a:p>
            <a:r>
              <a:rPr lang="pt-BR" sz="1600" dirty="0"/>
              <a:t>n = Número de ciclos</a:t>
            </a:r>
          </a:p>
          <a:p>
            <a:endParaRPr lang="pt-BR" sz="1600" dirty="0"/>
          </a:p>
        </p:txBody>
      </p:sp>
      <p:cxnSp>
        <p:nvCxnSpPr>
          <p:cNvPr id="23" name="Straight Connector 22"/>
          <p:cNvCxnSpPr/>
          <p:nvPr/>
        </p:nvCxnSpPr>
        <p:spPr>
          <a:xfrm>
            <a:off x="429318" y="692696"/>
            <a:ext cx="8031114" cy="0"/>
          </a:xfrm>
          <a:prstGeom prst="line">
            <a:avLst/>
          </a:prstGeom>
        </p:spPr>
        <p:style>
          <a:lnRef idx="2">
            <a:schemeClr val="accent2"/>
          </a:lnRef>
          <a:fillRef idx="0">
            <a:schemeClr val="accent2"/>
          </a:fillRef>
          <a:effectRef idx="1">
            <a:schemeClr val="accent2"/>
          </a:effectRef>
          <a:fontRef idx="minor">
            <a:schemeClr val="tx1"/>
          </a:fontRef>
        </p:style>
      </p:cxnSp>
      <p:pic>
        <p:nvPicPr>
          <p:cNvPr id="24" name="Picture 23"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6071"/>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973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28900" y="3363566"/>
            <a:ext cx="37401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pt-BR" sz="3600"/>
              <a:t>Quantification</a:t>
            </a:r>
          </a:p>
          <a:p>
            <a:pPr algn="ctr"/>
            <a:r>
              <a:rPr lang="en-US" altLang="pt-BR" sz="3600"/>
              <a:t>and</a:t>
            </a:r>
          </a:p>
          <a:p>
            <a:pPr algn="ctr"/>
            <a:r>
              <a:rPr lang="en-US" altLang="pt-BR" sz="3600"/>
              <a:t>Normalization</a:t>
            </a: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980728"/>
            <a:ext cx="35433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304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nvPr>
        </p:nvGraphicFramePr>
        <p:xfrm>
          <a:off x="9507" y="266700"/>
          <a:ext cx="3554381" cy="2255665"/>
        </p:xfrm>
        <a:graphic>
          <a:graphicData uri="http://schemas.openxmlformats.org/presentationml/2006/ole">
            <mc:AlternateContent xmlns:mc="http://schemas.openxmlformats.org/markup-compatibility/2006">
              <mc:Choice xmlns:v="urn:schemas-microsoft-com:vml" Requires="v">
                <p:oleObj spid="_x0000_s22531" name="Slide" r:id="rId3" imgW="4572000" imgH="3429000" progId="PowerPoint.Slide.8">
                  <p:embed/>
                </p:oleObj>
              </mc:Choice>
              <mc:Fallback>
                <p:oleObj name="Slide" r:id="rId3" imgW="457200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15384"/>
                      <a:stretch>
                        <a:fillRect/>
                      </a:stretch>
                    </p:blipFill>
                    <p:spPr bwMode="auto">
                      <a:xfrm>
                        <a:off x="9507" y="266700"/>
                        <a:ext cx="3554381" cy="2255665"/>
                      </a:xfrm>
                      <a:prstGeom prst="rect">
                        <a:avLst/>
                      </a:prstGeom>
                      <a:noFill/>
                      <a:ln>
                        <a:noFill/>
                      </a:ln>
                      <a:effectLst/>
                    </p:spPr>
                  </p:pic>
                </p:oleObj>
              </mc:Fallback>
            </mc:AlternateContent>
          </a:graphicData>
        </a:graphic>
      </p:graphicFrame>
      <p:grpSp>
        <p:nvGrpSpPr>
          <p:cNvPr id="3" name="Group 7"/>
          <p:cNvGrpSpPr>
            <a:grpSpLocks/>
          </p:cNvGrpSpPr>
          <p:nvPr/>
        </p:nvGrpSpPr>
        <p:grpSpPr bwMode="auto">
          <a:xfrm>
            <a:off x="349796" y="3055937"/>
            <a:ext cx="8458200" cy="3017837"/>
            <a:chOff x="192" y="1507"/>
            <a:chExt cx="5328" cy="1901"/>
          </a:xfrm>
        </p:grpSpPr>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l="3334" r="4167"/>
            <a:stretch>
              <a:fillRect/>
            </a:stretch>
          </p:blipFill>
          <p:spPr bwMode="auto">
            <a:xfrm>
              <a:off x="192" y="1507"/>
              <a:ext cx="5328" cy="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a:spLocks noChangeArrowheads="1"/>
            </p:cNvSpPr>
            <p:nvPr/>
          </p:nvSpPr>
          <p:spPr bwMode="auto">
            <a:xfrm>
              <a:off x="240" y="1680"/>
              <a:ext cx="1008"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cxnSp>
        <p:nvCxnSpPr>
          <p:cNvPr id="7" name="Straight Arrow Connector 6"/>
          <p:cNvCxnSpPr/>
          <p:nvPr/>
        </p:nvCxnSpPr>
        <p:spPr>
          <a:xfrm>
            <a:off x="3707904" y="1772816"/>
            <a:ext cx="615925" cy="10801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8" name="Picture 7"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20" y="515719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022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67744" y="4653136"/>
          <a:ext cx="3457576" cy="1594594"/>
        </p:xfrm>
        <a:graphic>
          <a:graphicData uri="http://schemas.openxmlformats.org/drawingml/2006/table">
            <a:tbl>
              <a:tblPr>
                <a:tableStyleId>{5C22544A-7EE6-4342-B048-85BDC9FD1C3A}</a:tableStyleId>
              </a:tblPr>
              <a:tblGrid>
                <a:gridCol w="871538">
                  <a:extLst>
                    <a:ext uri="{9D8B030D-6E8A-4147-A177-3AD203B41FA5}">
                      <a16:colId xmlns:a16="http://schemas.microsoft.com/office/drawing/2014/main" xmlns="" val="20000"/>
                    </a:ext>
                  </a:extLst>
                </a:gridCol>
                <a:gridCol w="1429068">
                  <a:extLst>
                    <a:ext uri="{9D8B030D-6E8A-4147-A177-3AD203B41FA5}">
                      <a16:colId xmlns:a16="http://schemas.microsoft.com/office/drawing/2014/main" xmlns="" val="20001"/>
                    </a:ext>
                  </a:extLst>
                </a:gridCol>
                <a:gridCol w="1156970">
                  <a:extLst>
                    <a:ext uri="{9D8B030D-6E8A-4147-A177-3AD203B41FA5}">
                      <a16:colId xmlns:a16="http://schemas.microsoft.com/office/drawing/2014/main" xmlns="" val="20002"/>
                    </a:ext>
                  </a:extLst>
                </a:gridCol>
              </a:tblGrid>
              <a:tr h="215920">
                <a:tc gridSpan="3">
                  <a:txBody>
                    <a:bodyPr/>
                    <a:lstStyle/>
                    <a:p>
                      <a:pPr marL="0" marR="0">
                        <a:spcBef>
                          <a:spcPts val="0"/>
                        </a:spcBef>
                        <a:spcAft>
                          <a:spcPts val="0"/>
                        </a:spcAft>
                      </a:pPr>
                      <a:endParaRPr lang="en-US" sz="1000" dirty="0">
                        <a:effectLst/>
                        <a:latin typeface="Times New Roman"/>
                        <a:ea typeface="Times New Roman"/>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53186">
                <a:tc>
                  <a:txBody>
                    <a:bodyPr/>
                    <a:lstStyle/>
                    <a:p>
                      <a:pPr marL="0" marR="0" algn="ctr">
                        <a:spcBef>
                          <a:spcPts val="0"/>
                        </a:spcBef>
                        <a:spcAft>
                          <a:spcPts val="0"/>
                        </a:spcAft>
                      </a:pPr>
                      <a:r>
                        <a:rPr lang="en-US" sz="1000" dirty="0">
                          <a:effectLst/>
                        </a:rPr>
                        <a:t>Gene</a:t>
                      </a:r>
                      <a:endParaRPr lang="en-US" sz="10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000">
                          <a:effectLst/>
                        </a:rPr>
                        <a:t>Value</a:t>
                      </a:r>
                      <a:endParaRPr lang="en-US" sz="1000">
                        <a:effectLst/>
                        <a:latin typeface="Times New Roman"/>
                        <a:ea typeface="Times New Roman"/>
                      </a:endParaRPr>
                    </a:p>
                  </a:txBody>
                  <a:tcPr marL="68580" marR="68580" marT="0" marB="0" anchor="b"/>
                </a:tc>
                <a:tc>
                  <a:txBody>
                    <a:bodyPr/>
                    <a:lstStyle/>
                    <a:p>
                      <a:pPr marL="217170" marR="0">
                        <a:spcBef>
                          <a:spcPts val="0"/>
                        </a:spcBef>
                        <a:spcAft>
                          <a:spcPts val="0"/>
                        </a:spcAft>
                      </a:pPr>
                      <a:r>
                        <a:rPr lang="en-US" sz="1000" dirty="0">
                          <a:effectLst/>
                        </a:rPr>
                        <a:t>Call</a:t>
                      </a:r>
                      <a:endParaRPr lang="en-US" sz="1000" dirty="0">
                        <a:effectLst/>
                        <a:latin typeface="Times New Roman"/>
                        <a:ea typeface="Times New Roman"/>
                      </a:endParaRPr>
                    </a:p>
                  </a:txBody>
                  <a:tcPr marL="68580" marR="68580" marT="0" marB="0" anchor="b"/>
                </a:tc>
                <a:extLst>
                  <a:ext uri="{0D108BD9-81ED-4DB2-BD59-A6C34878D82A}">
                    <a16:rowId xmlns:a16="http://schemas.microsoft.com/office/drawing/2014/main" xmlns="" val="10001"/>
                  </a:ext>
                </a:extLst>
              </a:tr>
              <a:tr h="153186">
                <a:tc>
                  <a:txBody>
                    <a:bodyPr/>
                    <a:lstStyle/>
                    <a:p>
                      <a:pPr marL="231775" marR="0" algn="l">
                        <a:spcBef>
                          <a:spcPts val="0"/>
                        </a:spcBef>
                        <a:spcAft>
                          <a:spcPts val="0"/>
                        </a:spcAft>
                      </a:pPr>
                      <a:r>
                        <a:rPr lang="en-US" sz="1000" dirty="0">
                          <a:effectLst/>
                        </a:rPr>
                        <a:t>A</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1.828745739</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up regulated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2"/>
                  </a:ext>
                </a:extLst>
              </a:tr>
              <a:tr h="153186">
                <a:tc>
                  <a:txBody>
                    <a:bodyPr/>
                    <a:lstStyle/>
                    <a:p>
                      <a:pPr marL="231775" marR="0" algn="l">
                        <a:spcBef>
                          <a:spcPts val="0"/>
                        </a:spcBef>
                        <a:spcAft>
                          <a:spcPts val="0"/>
                        </a:spcAft>
                      </a:pPr>
                      <a:r>
                        <a:rPr lang="en-US" sz="1000" dirty="0">
                          <a:effectLst/>
                          <a:latin typeface="Times New Roman"/>
                          <a:ea typeface="Times New Roman"/>
                        </a:rPr>
                        <a:t>B</a:t>
                      </a:r>
                    </a:p>
                  </a:txBody>
                  <a:tcPr marL="68580" marR="68580" marT="0" marB="0" anchor="b"/>
                </a:tc>
                <a:tc>
                  <a:txBody>
                    <a:bodyPr/>
                    <a:lstStyle/>
                    <a:p>
                      <a:pPr marL="117475" marR="0">
                        <a:spcBef>
                          <a:spcPts val="0"/>
                        </a:spcBef>
                        <a:spcAft>
                          <a:spcPts val="0"/>
                        </a:spcAft>
                      </a:pPr>
                      <a:r>
                        <a:rPr lang="en-US" sz="1000">
                          <a:effectLst/>
                        </a:rPr>
                        <a:t>  2.04179718</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up regulated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3"/>
                  </a:ext>
                </a:extLst>
              </a:tr>
              <a:tr h="153186">
                <a:tc>
                  <a:txBody>
                    <a:bodyPr/>
                    <a:lstStyle/>
                    <a:p>
                      <a:pPr marL="231775" marR="0" algn="l">
                        <a:spcBef>
                          <a:spcPts val="0"/>
                        </a:spcBef>
                        <a:spcAft>
                          <a:spcPts val="0"/>
                        </a:spcAft>
                      </a:pPr>
                      <a:r>
                        <a:rPr lang="en-US" sz="1000" dirty="0">
                          <a:effectLst/>
                        </a:rPr>
                        <a:t>C</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0.666738198</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unaffected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4"/>
                  </a:ext>
                </a:extLst>
              </a:tr>
              <a:tr h="153186">
                <a:tc>
                  <a:txBody>
                    <a:bodyPr/>
                    <a:lstStyle/>
                    <a:p>
                      <a:pPr marL="231775" marR="0" algn="l">
                        <a:spcBef>
                          <a:spcPts val="0"/>
                        </a:spcBef>
                        <a:spcAft>
                          <a:spcPts val="0"/>
                        </a:spcAft>
                      </a:pPr>
                      <a:r>
                        <a:rPr lang="en-US" sz="1000" dirty="0">
                          <a:effectLst/>
                        </a:rPr>
                        <a:t>D</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dirty="0">
                          <a:effectLst/>
                        </a:rPr>
                        <a:t>  1.999855536</a:t>
                      </a:r>
                      <a:endParaRPr lang="en-US" sz="1000" dirty="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up regulated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5"/>
                  </a:ext>
                </a:extLst>
              </a:tr>
              <a:tr h="153186">
                <a:tc>
                  <a:txBody>
                    <a:bodyPr/>
                    <a:lstStyle/>
                    <a:p>
                      <a:pPr marL="231775" marR="0" algn="l">
                        <a:spcBef>
                          <a:spcPts val="0"/>
                        </a:spcBef>
                        <a:spcAft>
                          <a:spcPts val="0"/>
                        </a:spcAft>
                      </a:pPr>
                      <a:r>
                        <a:rPr lang="en-US" sz="1000" dirty="0">
                          <a:effectLst/>
                        </a:rPr>
                        <a:t>E</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dirty="0">
                          <a:effectLst/>
                        </a:rPr>
                        <a:t>- 0.450673805</a:t>
                      </a:r>
                      <a:endParaRPr lang="en-US" sz="1000" dirty="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unaffected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6"/>
                  </a:ext>
                </a:extLst>
              </a:tr>
              <a:tr h="153186">
                <a:tc>
                  <a:txBody>
                    <a:bodyPr/>
                    <a:lstStyle/>
                    <a:p>
                      <a:pPr marL="231775" marR="0" algn="l">
                        <a:spcBef>
                          <a:spcPts val="0"/>
                        </a:spcBef>
                        <a:spcAft>
                          <a:spcPts val="0"/>
                        </a:spcAft>
                      </a:pPr>
                      <a:r>
                        <a:rPr lang="en-US" sz="1000" dirty="0">
                          <a:effectLst/>
                        </a:rPr>
                        <a:t>F</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0.509327854</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unaffected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7"/>
                  </a:ext>
                </a:extLst>
              </a:tr>
              <a:tr h="153186">
                <a:tc>
                  <a:txBody>
                    <a:bodyPr/>
                    <a:lstStyle/>
                    <a:p>
                      <a:pPr marL="231775" marR="0" algn="l">
                        <a:spcBef>
                          <a:spcPts val="0"/>
                        </a:spcBef>
                        <a:spcAft>
                          <a:spcPts val="0"/>
                        </a:spcAft>
                      </a:pPr>
                      <a:r>
                        <a:rPr lang="en-US" sz="1000" dirty="0">
                          <a:effectLst/>
                        </a:rPr>
                        <a:t>G</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- 1.195371388</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down regulated</a:t>
                      </a:r>
                      <a:endParaRPr lang="en-US" sz="1000">
                        <a:effectLst/>
                        <a:latin typeface="Times New Roman"/>
                        <a:ea typeface="Times New Roman"/>
                      </a:endParaRPr>
                    </a:p>
                  </a:txBody>
                  <a:tcPr marL="68580" marR="68580" marT="0" marB="0" anchor="b"/>
                </a:tc>
                <a:extLst>
                  <a:ext uri="{0D108BD9-81ED-4DB2-BD59-A6C34878D82A}">
                    <a16:rowId xmlns:a16="http://schemas.microsoft.com/office/drawing/2014/main" xmlns="" val="10008"/>
                  </a:ext>
                </a:extLst>
              </a:tr>
              <a:tr h="153186">
                <a:tc>
                  <a:txBody>
                    <a:bodyPr/>
                    <a:lstStyle/>
                    <a:p>
                      <a:pPr marL="231775" marR="0" algn="l">
                        <a:spcBef>
                          <a:spcPts val="0"/>
                        </a:spcBef>
                        <a:spcAft>
                          <a:spcPts val="0"/>
                        </a:spcAft>
                      </a:pPr>
                      <a:r>
                        <a:rPr lang="en-US" sz="1000" dirty="0">
                          <a:solidFill>
                            <a:schemeClr val="bg1">
                              <a:lumMod val="95000"/>
                            </a:schemeClr>
                          </a:solidFill>
                          <a:effectLst/>
                        </a:rPr>
                        <a:t>UCE</a:t>
                      </a:r>
                      <a:endParaRPr lang="en-US" sz="1000" dirty="0">
                        <a:solidFill>
                          <a:schemeClr val="bg1">
                            <a:lumMod val="95000"/>
                          </a:schemeClr>
                        </a:solidFill>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dirty="0">
                          <a:solidFill>
                            <a:schemeClr val="bg1">
                              <a:lumMod val="95000"/>
                            </a:schemeClr>
                          </a:solidFill>
                          <a:effectLst/>
                        </a:rPr>
                        <a:t>  0</a:t>
                      </a:r>
                      <a:endParaRPr lang="en-US" sz="1000" dirty="0">
                        <a:solidFill>
                          <a:schemeClr val="bg1">
                            <a:lumMod val="95000"/>
                          </a:schemeClr>
                        </a:solidFill>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dirty="0">
                          <a:solidFill>
                            <a:schemeClr val="bg1">
                              <a:lumMod val="95000"/>
                            </a:schemeClr>
                          </a:solidFill>
                          <a:effectLst/>
                        </a:rPr>
                        <a:t>control gene</a:t>
                      </a:r>
                      <a:endParaRPr lang="en-US" sz="1000" dirty="0">
                        <a:solidFill>
                          <a:schemeClr val="bg1">
                            <a:lumMod val="95000"/>
                          </a:schemeClr>
                        </a:solidFill>
                        <a:effectLst/>
                        <a:latin typeface="Times New Roman"/>
                        <a:ea typeface="Times New Roman"/>
                      </a:endParaRPr>
                    </a:p>
                  </a:txBody>
                  <a:tcPr marL="68580" marR="68580" marT="0" marB="0" anchor="b"/>
                </a:tc>
                <a:extLst>
                  <a:ext uri="{0D108BD9-81ED-4DB2-BD59-A6C34878D82A}">
                    <a16:rowId xmlns:a16="http://schemas.microsoft.com/office/drawing/2014/main" xmlns="" val="10009"/>
                  </a:ext>
                </a:extLst>
              </a:tr>
            </a:tbl>
          </a:graphicData>
        </a:graphic>
      </p:graphicFrame>
      <p:graphicFrame>
        <p:nvGraphicFramePr>
          <p:cNvPr id="4" name="C 1"/>
          <p:cNvGraphicFramePr>
            <a:graphicFrameLocks/>
          </p:cNvGraphicFramePr>
          <p:nvPr>
            <p:extLst/>
          </p:nvPr>
        </p:nvGraphicFramePr>
        <p:xfrm>
          <a:off x="323528" y="1064584"/>
          <a:ext cx="4445001" cy="36487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67544" y="427318"/>
            <a:ext cx="1468992" cy="461665"/>
          </a:xfrm>
          <a:prstGeom prst="rect">
            <a:avLst/>
          </a:prstGeom>
          <a:noFill/>
        </p:spPr>
        <p:txBody>
          <a:bodyPr wrap="none" rtlCol="0">
            <a:spAutoFit/>
          </a:bodyPr>
          <a:lstStyle/>
          <a:p>
            <a:r>
              <a:rPr lang="pt-BR" sz="2400" dirty="0" err="1">
                <a:solidFill>
                  <a:srgbClr val="7030A0"/>
                </a:solidFill>
                <a:latin typeface="Arial Rounded MT Bold" panose="020F0704030504030204" pitchFamily="34" charset="0"/>
              </a:rPr>
              <a:t>Results</a:t>
            </a:r>
            <a:r>
              <a:rPr lang="pt-BR" sz="2400" dirty="0">
                <a:solidFill>
                  <a:srgbClr val="7030A0"/>
                </a:solidFill>
                <a:latin typeface="Arial Rounded MT Bold" panose="020F0704030504030204" pitchFamily="34" charset="0"/>
              </a:rPr>
              <a:t>?</a:t>
            </a:r>
          </a:p>
        </p:txBody>
      </p:sp>
      <p:cxnSp>
        <p:nvCxnSpPr>
          <p:cNvPr id="7" name="Straight Connector 6"/>
          <p:cNvCxnSpPr/>
          <p:nvPr/>
        </p:nvCxnSpPr>
        <p:spPr>
          <a:xfrm>
            <a:off x="837805" y="3312858"/>
            <a:ext cx="388843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39650" y="2204864"/>
            <a:ext cx="3020782" cy="646331"/>
          </a:xfrm>
          <a:prstGeom prst="rect">
            <a:avLst/>
          </a:prstGeom>
          <a:noFill/>
        </p:spPr>
        <p:txBody>
          <a:bodyPr wrap="square" rtlCol="0">
            <a:spAutoFit/>
          </a:bodyPr>
          <a:lstStyle/>
          <a:p>
            <a:pPr algn="ctr"/>
            <a:r>
              <a:rPr lang="pt-BR" dirty="0" err="1"/>
              <a:t>Adequate</a:t>
            </a:r>
            <a:r>
              <a:rPr lang="pt-BR" dirty="0"/>
              <a:t> </a:t>
            </a:r>
            <a:r>
              <a:rPr lang="pt-BR" dirty="0" err="1"/>
              <a:t>nr</a:t>
            </a:r>
            <a:r>
              <a:rPr lang="pt-BR" dirty="0"/>
              <a:t> </a:t>
            </a:r>
            <a:r>
              <a:rPr lang="pt-BR" dirty="0" err="1"/>
              <a:t>of</a:t>
            </a:r>
            <a:r>
              <a:rPr lang="pt-BR" dirty="0"/>
              <a:t> </a:t>
            </a:r>
            <a:r>
              <a:rPr lang="pt-BR" dirty="0" err="1"/>
              <a:t>samples</a:t>
            </a:r>
            <a:r>
              <a:rPr lang="pt-BR" dirty="0"/>
              <a:t> </a:t>
            </a:r>
          </a:p>
          <a:p>
            <a:pPr algn="ctr"/>
            <a:r>
              <a:rPr lang="pt-BR" dirty="0" err="1"/>
              <a:t>Adequate</a:t>
            </a:r>
            <a:r>
              <a:rPr lang="pt-BR" dirty="0"/>
              <a:t> </a:t>
            </a:r>
            <a:r>
              <a:rPr lang="pt-BR" dirty="0" err="1"/>
              <a:t>nr</a:t>
            </a:r>
            <a:r>
              <a:rPr lang="pt-BR" dirty="0"/>
              <a:t> </a:t>
            </a:r>
            <a:r>
              <a:rPr lang="pt-BR" dirty="0" err="1"/>
              <a:t>of</a:t>
            </a:r>
            <a:r>
              <a:rPr lang="pt-BR"/>
              <a:t> replicates</a:t>
            </a:r>
            <a:endParaRPr lang="pt-BR" dirty="0"/>
          </a:p>
        </p:txBody>
      </p:sp>
      <p:sp>
        <p:nvSpPr>
          <p:cNvPr id="12" name="TextBox 11"/>
          <p:cNvSpPr txBox="1"/>
          <p:nvPr/>
        </p:nvSpPr>
        <p:spPr>
          <a:xfrm>
            <a:off x="6007024" y="3532058"/>
            <a:ext cx="1735603" cy="369332"/>
          </a:xfrm>
          <a:prstGeom prst="rect">
            <a:avLst/>
          </a:prstGeom>
          <a:noFill/>
        </p:spPr>
        <p:txBody>
          <a:bodyPr wrap="none" rtlCol="0">
            <a:spAutoFit/>
          </a:bodyPr>
          <a:lstStyle/>
          <a:p>
            <a:r>
              <a:rPr lang="pt-BR" dirty="0" err="1"/>
              <a:t>Good</a:t>
            </a:r>
            <a:r>
              <a:rPr lang="pt-BR" dirty="0"/>
              <a:t> STATISTICS</a:t>
            </a:r>
          </a:p>
        </p:txBody>
      </p:sp>
      <p:sp>
        <p:nvSpPr>
          <p:cNvPr id="14" name="TextBox 13"/>
          <p:cNvSpPr txBox="1"/>
          <p:nvPr/>
        </p:nvSpPr>
        <p:spPr>
          <a:xfrm>
            <a:off x="5486082" y="427318"/>
            <a:ext cx="2651303" cy="1200329"/>
          </a:xfrm>
          <a:prstGeom prst="rect">
            <a:avLst/>
          </a:prstGeom>
          <a:noFill/>
        </p:spPr>
        <p:txBody>
          <a:bodyPr wrap="none" rtlCol="0">
            <a:spAutoFit/>
          </a:bodyPr>
          <a:lstStyle/>
          <a:p>
            <a:pPr algn="ctr"/>
            <a:r>
              <a:rPr lang="pt-BR" dirty="0" err="1"/>
              <a:t>Good</a:t>
            </a:r>
            <a:r>
              <a:rPr lang="pt-BR" dirty="0"/>
              <a:t> experimental design</a:t>
            </a:r>
          </a:p>
          <a:p>
            <a:pPr algn="ctr"/>
            <a:r>
              <a:rPr lang="pt-BR" dirty="0" err="1"/>
              <a:t>Optimal</a:t>
            </a:r>
            <a:r>
              <a:rPr lang="pt-BR" dirty="0"/>
              <a:t> </a:t>
            </a:r>
            <a:r>
              <a:rPr lang="pt-BR" dirty="0" err="1"/>
              <a:t>primers</a:t>
            </a:r>
            <a:endParaRPr lang="pt-BR" dirty="0"/>
          </a:p>
          <a:p>
            <a:pPr algn="ctr"/>
            <a:r>
              <a:rPr lang="pt-BR" dirty="0" err="1"/>
              <a:t>Good</a:t>
            </a:r>
            <a:r>
              <a:rPr lang="pt-BR" dirty="0"/>
              <a:t> RNA</a:t>
            </a:r>
          </a:p>
          <a:p>
            <a:pPr algn="ctr"/>
            <a:r>
              <a:rPr lang="pt-BR" dirty="0" err="1"/>
              <a:t>Good</a:t>
            </a:r>
            <a:r>
              <a:rPr lang="pt-BR" dirty="0"/>
              <a:t> </a:t>
            </a:r>
            <a:r>
              <a:rPr lang="pt-BR" dirty="0" err="1"/>
              <a:t>cDNA</a:t>
            </a:r>
            <a:endParaRPr lang="pt-BR" dirty="0"/>
          </a:p>
        </p:txBody>
      </p:sp>
      <p:sp>
        <p:nvSpPr>
          <p:cNvPr id="16" name="Down Arrow 15"/>
          <p:cNvSpPr/>
          <p:nvPr/>
        </p:nvSpPr>
        <p:spPr>
          <a:xfrm>
            <a:off x="6604528" y="1735302"/>
            <a:ext cx="235963" cy="37430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7" name="Down Arrow 16"/>
          <p:cNvSpPr/>
          <p:nvPr/>
        </p:nvSpPr>
        <p:spPr>
          <a:xfrm>
            <a:off x="6693751" y="3009448"/>
            <a:ext cx="235963" cy="37430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8" name="Down Arrow 17"/>
          <p:cNvSpPr/>
          <p:nvPr/>
        </p:nvSpPr>
        <p:spPr>
          <a:xfrm>
            <a:off x="6722509" y="3987630"/>
            <a:ext cx="235963" cy="37430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pic>
        <p:nvPicPr>
          <p:cNvPr id="30722" name="Picture 2" descr="http://2.bp.blogspot.com/-Qgo4SnFkhr0/Ui7J8oeNPzI/AAAAAAAAAOo/ndjXkNLwevk/s1600/nature_magazine_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072" y="4653136"/>
            <a:ext cx="1487505" cy="1925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lapoge.ufsc.br/files/fotos/foto_51e1813dabdbf6.5120274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94" y="528697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8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animBg="1"/>
      <p:bldP spid="17" grpId="0" animBg="1"/>
      <p:bldP spid="1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800,000+ Best Free Nature Pictures &amp; Images [HD] - Pixabay">
            <a:extLst>
              <a:ext uri="{FF2B5EF4-FFF2-40B4-BE49-F238E27FC236}">
                <a16:creationId xmlns:a16="http://schemas.microsoft.com/office/drawing/2014/main" xmlns="" id="{D631DAC0-5ADC-C4DF-3EE9-BBC00584B1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6480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E65E413-99E5-2B82-8D46-DA3ADD097690}"/>
              </a:ext>
            </a:extLst>
          </p:cNvPr>
          <p:cNvSpPr txBox="1"/>
          <p:nvPr/>
        </p:nvSpPr>
        <p:spPr>
          <a:xfrm>
            <a:off x="1187624" y="1417638"/>
            <a:ext cx="3096344" cy="646331"/>
          </a:xfrm>
          <a:prstGeom prst="rect">
            <a:avLst/>
          </a:prstGeom>
          <a:noFill/>
        </p:spPr>
        <p:txBody>
          <a:bodyPr wrap="square" rtlCol="0">
            <a:spAutoFit/>
          </a:bodyPr>
          <a:lstStyle/>
          <a:p>
            <a:pPr algn="ctr"/>
            <a:r>
              <a:rPr lang="fa-IR" sz="3600" dirty="0">
                <a:latin typeface="Arial" panose="020B0604020202020204" pitchFamily="34" charset="0"/>
                <a:cs typeface="Arial" panose="020B0604020202020204" pitchFamily="34" charset="0"/>
              </a:rPr>
              <a:t>سپاس از توجه شما</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87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064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404664"/>
            <a:ext cx="5059362" cy="8636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pt-BR" sz="2800" b="1" dirty="0">
                <a:solidFill>
                  <a:srgbClr val="000066"/>
                </a:solidFill>
                <a:latin typeface="Verdana" pitchFamily="34" charset="0"/>
              </a:rPr>
              <a:t>What</a:t>
            </a:r>
            <a:r>
              <a:rPr lang="en-US" altLang="pt-BR" sz="2800" b="1" dirty="0">
                <a:solidFill>
                  <a:srgbClr val="000066"/>
                </a:solidFill>
                <a:latin typeface="Times New Roman"/>
              </a:rPr>
              <a:t>’</a:t>
            </a:r>
            <a:r>
              <a:rPr lang="en-US" altLang="pt-BR" sz="2800" b="1" dirty="0">
                <a:solidFill>
                  <a:srgbClr val="000066"/>
                </a:solidFill>
                <a:latin typeface="Verdana" pitchFamily="34" charset="0"/>
              </a:rPr>
              <a:t>s Wrong With Agarose Gels?</a:t>
            </a:r>
          </a:p>
        </p:txBody>
      </p:sp>
      <p:sp>
        <p:nvSpPr>
          <p:cNvPr id="3" name="Rectangle 3"/>
          <p:cNvSpPr>
            <a:spLocks noChangeArrowheads="1"/>
          </p:cNvSpPr>
          <p:nvPr/>
        </p:nvSpPr>
        <p:spPr bwMode="auto">
          <a:xfrm>
            <a:off x="318319" y="1785187"/>
            <a:ext cx="5644852" cy="50928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defRPr sz="2400">
                <a:solidFill>
                  <a:schemeClr val="tx1"/>
                </a:solidFill>
                <a:latin typeface="Times New Roman" pitchFamily="18" charset="0"/>
                <a:cs typeface="Times New Roman" pitchFamily="18" charset="0"/>
              </a:defRPr>
            </a:lvl1pPr>
            <a:lvl2pPr marL="685800" indent="-22860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543050" indent="-171450">
              <a:defRPr sz="2400">
                <a:solidFill>
                  <a:schemeClr val="tx1"/>
                </a:solidFill>
                <a:latin typeface="Times New Roman" pitchFamily="18" charset="0"/>
                <a:cs typeface="Times New Roman" pitchFamily="18" charset="0"/>
              </a:defRPr>
            </a:lvl4pPr>
            <a:lvl5pPr marL="2000250" indent="-171450">
              <a:defRPr sz="2400">
                <a:solidFill>
                  <a:schemeClr val="tx1"/>
                </a:solidFill>
                <a:latin typeface="Times New Roman" pitchFamily="18" charset="0"/>
                <a:cs typeface="Times New Roman" pitchFamily="18" charset="0"/>
              </a:defRPr>
            </a:lvl5pPr>
            <a:lvl6pPr marL="2457450" indent="-171450" fontAlgn="base">
              <a:spcBef>
                <a:spcPct val="0"/>
              </a:spcBef>
              <a:spcAft>
                <a:spcPct val="0"/>
              </a:spcAft>
              <a:defRPr sz="2400">
                <a:solidFill>
                  <a:schemeClr val="tx1"/>
                </a:solidFill>
                <a:latin typeface="Times New Roman" pitchFamily="18" charset="0"/>
                <a:cs typeface="Times New Roman" pitchFamily="18" charset="0"/>
              </a:defRPr>
            </a:lvl6pPr>
            <a:lvl7pPr marL="2914650" indent="-171450" fontAlgn="base">
              <a:spcBef>
                <a:spcPct val="0"/>
              </a:spcBef>
              <a:spcAft>
                <a:spcPct val="0"/>
              </a:spcAft>
              <a:defRPr sz="2400">
                <a:solidFill>
                  <a:schemeClr val="tx1"/>
                </a:solidFill>
                <a:latin typeface="Times New Roman" pitchFamily="18" charset="0"/>
                <a:cs typeface="Times New Roman" pitchFamily="18" charset="0"/>
              </a:defRPr>
            </a:lvl7pPr>
            <a:lvl8pPr marL="3371850" indent="-171450" fontAlgn="base">
              <a:spcBef>
                <a:spcPct val="0"/>
              </a:spcBef>
              <a:spcAft>
                <a:spcPct val="0"/>
              </a:spcAft>
              <a:defRPr sz="2400">
                <a:solidFill>
                  <a:schemeClr val="tx1"/>
                </a:solidFill>
                <a:latin typeface="Times New Roman" pitchFamily="18" charset="0"/>
                <a:cs typeface="Times New Roman" pitchFamily="18" charset="0"/>
              </a:defRPr>
            </a:lvl8pPr>
            <a:lvl9pPr marL="3829050" indent="-171450" fontAlgn="base">
              <a:spcBef>
                <a:spcPct val="0"/>
              </a:spcBef>
              <a:spcAft>
                <a:spcPct val="0"/>
              </a:spcAft>
              <a:defRPr sz="2400">
                <a:solidFill>
                  <a:schemeClr val="tx1"/>
                </a:solidFill>
                <a:latin typeface="Times New Roman" pitchFamily="18" charset="0"/>
                <a:cs typeface="Times New Roman" pitchFamily="18" charset="0"/>
              </a:defRPr>
            </a:lvl9pPr>
          </a:lstStyle>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a:solidFill>
                  <a:srgbClr val="000066"/>
                </a:solidFill>
                <a:latin typeface="Verdana" pitchFamily="34" charset="0"/>
              </a:rPr>
              <a:t>Low sensitivity</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a:solidFill>
                  <a:srgbClr val="000066"/>
                </a:solidFill>
                <a:latin typeface="Verdana" pitchFamily="34" charset="0"/>
              </a:rPr>
              <a:t>Low resolution</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a:solidFill>
                  <a:srgbClr val="000066"/>
                </a:solidFill>
                <a:latin typeface="Verdana" pitchFamily="34" charset="0"/>
              </a:rPr>
              <a:t>Non-automated</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a:solidFill>
                  <a:srgbClr val="000066"/>
                </a:solidFill>
                <a:latin typeface="Verdana" pitchFamily="34" charset="0"/>
              </a:rPr>
              <a:t>Size-based discrimination only</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a:solidFill>
                  <a:srgbClr val="000066"/>
                </a:solidFill>
                <a:latin typeface="Verdana" pitchFamily="34" charset="0"/>
              </a:rPr>
              <a:t>Results are not expressed as numbers</a:t>
            </a:r>
          </a:p>
          <a:p>
            <a:pPr marL="0" indent="0" eaLnBrk="0" hangingPunct="0">
              <a:lnSpc>
                <a:spcPct val="90000"/>
              </a:lnSpc>
              <a:spcBef>
                <a:spcPct val="30000"/>
              </a:spcBef>
              <a:buClr>
                <a:schemeClr val="tx1"/>
              </a:buClr>
              <a:buSzPct val="70000"/>
            </a:pPr>
            <a:r>
              <a:rPr lang="en-US" altLang="pt-BR" sz="1800" b="1" dirty="0">
                <a:solidFill>
                  <a:srgbClr val="000066"/>
                </a:solidFill>
                <a:latin typeface="Verdana" pitchFamily="34" charset="0"/>
                <a:sym typeface="Wingdings" pitchFamily="2" charset="2"/>
              </a:rPr>
              <a:t> based on personal evaluation</a:t>
            </a:r>
            <a:endParaRPr lang="en-US" altLang="pt-BR" sz="1800" b="1" dirty="0">
              <a:solidFill>
                <a:srgbClr val="000066"/>
              </a:solidFill>
              <a:latin typeface="Verdana" pitchFamily="34" charset="0"/>
            </a:endParaRP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err="1">
                <a:solidFill>
                  <a:srgbClr val="000066"/>
                </a:solidFill>
                <a:latin typeface="Verdana" pitchFamily="34" charset="0"/>
              </a:rPr>
              <a:t>Ethidium</a:t>
            </a:r>
            <a:r>
              <a:rPr lang="en-US" altLang="pt-BR" sz="1800" b="1" dirty="0">
                <a:solidFill>
                  <a:srgbClr val="000066"/>
                </a:solidFill>
                <a:latin typeface="Verdana" pitchFamily="34" charset="0"/>
              </a:rPr>
              <a:t> bromide staining is not very quantitative</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u="sng" dirty="0">
                <a:solidFill>
                  <a:srgbClr val="000066"/>
                </a:solidFill>
                <a:latin typeface="Verdana" pitchFamily="34" charset="0"/>
              </a:rPr>
              <a:t>End point analysis</a:t>
            </a:r>
          </a:p>
        </p:txBody>
      </p:sp>
      <p:sp>
        <p:nvSpPr>
          <p:cNvPr id="4" name="AutoShape 4"/>
          <p:cNvSpPr>
            <a:spLocks noChangeArrowheads="1"/>
          </p:cNvSpPr>
          <p:nvPr/>
        </p:nvSpPr>
        <p:spPr bwMode="auto">
          <a:xfrm>
            <a:off x="6479530" y="1868339"/>
            <a:ext cx="192088" cy="63500"/>
          </a:xfrm>
          <a:prstGeom prst="octagon">
            <a:avLst>
              <a:gd name="adj" fmla="val 29282"/>
            </a:avLst>
          </a:prstGeom>
          <a:solidFill>
            <a:srgbClr val="0000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 name="AutoShape 5"/>
          <p:cNvSpPr>
            <a:spLocks noChangeArrowheads="1"/>
          </p:cNvSpPr>
          <p:nvPr/>
        </p:nvSpPr>
        <p:spPr bwMode="auto">
          <a:xfrm>
            <a:off x="7157393" y="1868339"/>
            <a:ext cx="192087" cy="63500"/>
          </a:xfrm>
          <a:prstGeom prst="octagon">
            <a:avLst>
              <a:gd name="adj" fmla="val 29282"/>
            </a:avLst>
          </a:prstGeom>
          <a:solidFill>
            <a:srgbClr val="0000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pic>
        <p:nvPicPr>
          <p:cNvPr id="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530" y="1268264"/>
            <a:ext cx="2319338"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7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03959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76067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03979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1464469" y="428625"/>
            <a:ext cx="6643688" cy="839391"/>
          </a:xfrm>
          <a:custGeom>
            <a:avLst/>
            <a:gdLst>
              <a:gd name="T0" fmla="*/ 2066662533 w 21600"/>
              <a:gd name="T1" fmla="*/ 32989779 h 21600"/>
              <a:gd name="T2" fmla="*/ 2066662533 w 21600"/>
              <a:gd name="T3" fmla="*/ 32989779 h 21600"/>
              <a:gd name="T4" fmla="*/ 2066662533 w 21600"/>
              <a:gd name="T5" fmla="*/ 32989779 h 21600"/>
              <a:gd name="T6" fmla="*/ 2066662533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Good Comparative Ct example</a:t>
            </a:r>
          </a:p>
          <a:p>
            <a:r>
              <a:rPr lang="en-US" b="1"/>
              <a:t>(for gene expression) </a:t>
            </a:r>
            <a:endParaRPr lang="en-US"/>
          </a:p>
        </p:txBody>
      </p:sp>
      <p:grpSp>
        <p:nvGrpSpPr>
          <p:cNvPr id="15363" name="Group 2"/>
          <p:cNvGrpSpPr>
            <a:grpSpLocks/>
          </p:cNvGrpSpPr>
          <p:nvPr/>
        </p:nvGrpSpPr>
        <p:grpSpPr bwMode="auto">
          <a:xfrm>
            <a:off x="1035844" y="1611809"/>
            <a:ext cx="7072313" cy="3049488"/>
            <a:chOff x="0" y="0"/>
            <a:chExt cx="792" cy="342"/>
          </a:xfrm>
        </p:grpSpPr>
        <p:pic>
          <p:nvPicPr>
            <p:cNvPr id="15365" name="Picture 3" descr="InsertedImage.jpg"/>
            <p:cNvPicPr>
              <a:picLocks noChangeAspect="1"/>
            </p:cNvPicPr>
            <p:nvPr/>
          </p:nvPicPr>
          <p:blipFill>
            <a:blip r:embed="rId2">
              <a:extLst>
                <a:ext uri="{28A0092B-C50C-407E-A947-70E740481C1C}">
                  <a14:useLocalDpi xmlns:a14="http://schemas.microsoft.com/office/drawing/2010/main" val="0"/>
                </a:ext>
              </a:extLst>
            </a:blip>
            <a:srcRect b="17522"/>
            <a:stretch>
              <a:fillRect/>
            </a:stretch>
          </p:blipFill>
          <p:spPr bwMode="auto">
            <a:xfrm>
              <a:off x="0" y="0"/>
              <a:ext cx="792"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AutoShape 4"/>
            <p:cNvSpPr>
              <a:spLocks/>
            </p:cNvSpPr>
            <p:nvPr/>
          </p:nvSpPr>
          <p:spPr bwMode="auto">
            <a:xfrm>
              <a:off x="289" y="27"/>
              <a:ext cx="214"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Endogenous control</a:t>
              </a:r>
              <a:endParaRPr lang="en-US"/>
            </a:p>
          </p:txBody>
        </p:sp>
        <p:sp>
          <p:nvSpPr>
            <p:cNvPr id="15367" name="AutoShape 5"/>
            <p:cNvSpPr>
              <a:spLocks/>
            </p:cNvSpPr>
            <p:nvPr/>
          </p:nvSpPr>
          <p:spPr bwMode="auto">
            <a:xfrm>
              <a:off x="364" y="222"/>
              <a:ext cx="170"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Gene of interest</a:t>
              </a:r>
              <a:endParaRPr lang="en-US"/>
            </a:p>
          </p:txBody>
        </p:sp>
      </p:grpSp>
      <p:sp>
        <p:nvSpPr>
          <p:cNvPr id="15364" name="AutoShape 6"/>
          <p:cNvSpPr>
            <a:spLocks/>
          </p:cNvSpPr>
          <p:nvPr/>
        </p:nvSpPr>
        <p:spPr bwMode="auto">
          <a:xfrm>
            <a:off x="1289224" y="4852169"/>
            <a:ext cx="5738440" cy="964406"/>
          </a:xfrm>
          <a:custGeom>
            <a:avLst/>
            <a:gdLst>
              <a:gd name="T0" fmla="*/ 1541838653 w 21600"/>
              <a:gd name="T1" fmla="*/ 43548300 h 21600"/>
              <a:gd name="T2" fmla="*/ 1541838653 w 21600"/>
              <a:gd name="T3" fmla="*/ 43548300 h 21600"/>
              <a:gd name="T4" fmla="*/ 1541838653 w 21600"/>
              <a:gd name="T5" fmla="*/ 43548300 h 21600"/>
              <a:gd name="T6" fmla="*/ 1541838653 w 21600"/>
              <a:gd name="T7" fmla="*/ 4354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196446" indent="-196446">
              <a:spcBef>
                <a:spcPts val="2250"/>
              </a:spcBef>
              <a:buSzPct val="100000"/>
              <a:buFontTx/>
              <a:buChar char="•"/>
            </a:pPr>
            <a:r>
              <a:rPr lang="en-US" sz="2000"/>
              <a:t>Small variation in endogenous control Ct values</a:t>
            </a:r>
          </a:p>
          <a:p>
            <a:pPr marL="196446" indent="-196446">
              <a:spcBef>
                <a:spcPts val="2250"/>
              </a:spcBef>
              <a:buSzPct val="100000"/>
              <a:buFontTx/>
              <a:buChar char="•"/>
            </a:pPr>
            <a:r>
              <a:rPr lang="en-US" sz="2000"/>
              <a:t>Shape of curve, including linear phase (log view)</a:t>
            </a:r>
            <a:endParaRPr lang="en-US"/>
          </a:p>
        </p:txBody>
      </p:sp>
    </p:spTree>
    <p:extLst>
      <p:ext uri="{BB962C8B-B14F-4D97-AF65-F5344CB8AC3E}">
        <p14:creationId xmlns:p14="http://schemas.microsoft.com/office/powerpoint/2010/main" val="3755065102"/>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2262560" y="380628"/>
            <a:ext cx="4617764" cy="839391"/>
          </a:xfrm>
          <a:custGeom>
            <a:avLst/>
            <a:gdLst>
              <a:gd name="T0" fmla="*/ 998423427 w 21600"/>
              <a:gd name="T1" fmla="*/ 32989779 h 21600"/>
              <a:gd name="T2" fmla="*/ 998423427 w 21600"/>
              <a:gd name="T3" fmla="*/ 32989779 h 21600"/>
              <a:gd name="T4" fmla="*/ 998423427 w 21600"/>
              <a:gd name="T5" fmla="*/ 32989779 h 21600"/>
              <a:gd name="T6" fmla="*/ 998423427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Bad Comparative Ct example</a:t>
            </a:r>
          </a:p>
        </p:txBody>
      </p:sp>
      <p:sp>
        <p:nvSpPr>
          <p:cNvPr id="16387" name="AutoShape 2"/>
          <p:cNvSpPr>
            <a:spLocks/>
          </p:cNvSpPr>
          <p:nvPr/>
        </p:nvSpPr>
        <p:spPr bwMode="auto">
          <a:xfrm>
            <a:off x="-129481" y="-227707"/>
            <a:ext cx="258961" cy="455414"/>
          </a:xfrm>
          <a:custGeom>
            <a:avLst/>
            <a:gdLst>
              <a:gd name="T0" fmla="*/ 3139928 w 21600"/>
              <a:gd name="T1" fmla="*/ 9711002 h 21600"/>
              <a:gd name="T2" fmla="*/ 3139928 w 21600"/>
              <a:gd name="T3" fmla="*/ 9711002 h 21600"/>
              <a:gd name="T4" fmla="*/ 3139928 w 21600"/>
              <a:gd name="T5" fmla="*/ 9711002 h 21600"/>
              <a:gd name="T6" fmla="*/ 313992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1</a:t>
            </a:r>
            <a:endParaRPr lang="en-US"/>
          </a:p>
        </p:txBody>
      </p:sp>
      <p:grpSp>
        <p:nvGrpSpPr>
          <p:cNvPr id="16388" name="Group 3"/>
          <p:cNvGrpSpPr>
            <a:grpSpLocks/>
          </p:cNvGrpSpPr>
          <p:nvPr/>
        </p:nvGrpSpPr>
        <p:grpSpPr bwMode="auto">
          <a:xfrm>
            <a:off x="1213322" y="1580555"/>
            <a:ext cx="6706195" cy="3091904"/>
            <a:chOff x="0" y="0"/>
            <a:chExt cx="751" cy="347"/>
          </a:xfrm>
        </p:grpSpPr>
        <p:pic>
          <p:nvPicPr>
            <p:cNvPr id="16390" name="Picture 4" descr="InsertedImage.jpg"/>
            <p:cNvPicPr>
              <a:picLocks noChangeAspect="1"/>
            </p:cNvPicPr>
            <p:nvPr/>
          </p:nvPicPr>
          <p:blipFill>
            <a:blip r:embed="rId2">
              <a:extLst>
                <a:ext uri="{28A0092B-C50C-407E-A947-70E740481C1C}">
                  <a14:useLocalDpi xmlns:a14="http://schemas.microsoft.com/office/drawing/2010/main" val="0"/>
                </a:ext>
              </a:extLst>
            </a:blip>
            <a:srcRect b="16364"/>
            <a:stretch>
              <a:fillRect/>
            </a:stretch>
          </p:blipFill>
          <p:spPr bwMode="auto">
            <a:xfrm>
              <a:off x="0" y="0"/>
              <a:ext cx="751"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AutoShape 5"/>
            <p:cNvSpPr>
              <a:spLocks/>
            </p:cNvSpPr>
            <p:nvPr/>
          </p:nvSpPr>
          <p:spPr bwMode="auto">
            <a:xfrm>
              <a:off x="248"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1</a:t>
              </a:r>
              <a:endParaRPr lang="en-US"/>
            </a:p>
          </p:txBody>
        </p:sp>
        <p:sp>
          <p:nvSpPr>
            <p:cNvPr id="16392" name="AutoShape 6"/>
            <p:cNvSpPr>
              <a:spLocks/>
            </p:cNvSpPr>
            <p:nvPr/>
          </p:nvSpPr>
          <p:spPr bwMode="auto">
            <a:xfrm>
              <a:off x="454"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3" name="AutoShape 7"/>
            <p:cNvSpPr>
              <a:spLocks/>
            </p:cNvSpPr>
            <p:nvPr/>
          </p:nvSpPr>
          <p:spPr bwMode="auto">
            <a:xfrm>
              <a:off x="596"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4" name="AutoShape 8"/>
            <p:cNvSpPr>
              <a:spLocks/>
            </p:cNvSpPr>
            <p:nvPr/>
          </p:nvSpPr>
          <p:spPr bwMode="auto">
            <a:xfrm>
              <a:off x="596" y="147"/>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3</a:t>
              </a:r>
              <a:endParaRPr lang="en-US"/>
            </a:p>
          </p:txBody>
        </p:sp>
      </p:grpSp>
      <p:sp>
        <p:nvSpPr>
          <p:cNvPr id="16389" name="AutoShape 9"/>
          <p:cNvSpPr>
            <a:spLocks/>
          </p:cNvSpPr>
          <p:nvPr/>
        </p:nvSpPr>
        <p:spPr bwMode="auto">
          <a:xfrm>
            <a:off x="1526977" y="4870029"/>
            <a:ext cx="6756425" cy="1035844"/>
          </a:xfrm>
          <a:custGeom>
            <a:avLst/>
            <a:gdLst>
              <a:gd name="T0" fmla="*/ 2137396600 w 21600"/>
              <a:gd name="T1" fmla="*/ 50238848 h 21600"/>
              <a:gd name="T2" fmla="*/ 2137396600 w 21600"/>
              <a:gd name="T3" fmla="*/ 50238848 h 21600"/>
              <a:gd name="T4" fmla="*/ 2137396600 w 21600"/>
              <a:gd name="T5" fmla="*/ 50238848 h 21600"/>
              <a:gd name="T6" fmla="*/ 2137396600 w 21600"/>
              <a:gd name="T7" fmla="*/ 5023884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351594" indent="-351594">
              <a:buSzPct val="100000"/>
              <a:buFontTx/>
              <a:buAutoNum type="arabicParenR"/>
            </a:pPr>
            <a:r>
              <a:rPr lang="en-US" sz="2100"/>
              <a:t>Too much variation in endogenous control Ct values</a:t>
            </a:r>
          </a:p>
          <a:p>
            <a:pPr marL="351594" indent="-351594">
              <a:buSzPct val="100000"/>
              <a:buFontTx/>
              <a:buAutoNum type="arabicParenR"/>
            </a:pPr>
            <a:r>
              <a:rPr lang="en-US" sz="2100"/>
              <a:t>Sigmoidal curves. Check baseline levels</a:t>
            </a:r>
          </a:p>
          <a:p>
            <a:pPr marL="351594" indent="-351594">
              <a:buSzPct val="100000"/>
              <a:buFontTx/>
              <a:buAutoNum type="arabicParenR"/>
            </a:pPr>
            <a:r>
              <a:rPr lang="en-US" sz="2100"/>
              <a:t>No amplification</a:t>
            </a:r>
            <a:endParaRPr lang="en-US"/>
          </a:p>
        </p:txBody>
      </p:sp>
    </p:spTree>
    <p:extLst>
      <p:ext uri="{BB962C8B-B14F-4D97-AF65-F5344CB8AC3E}">
        <p14:creationId xmlns:p14="http://schemas.microsoft.com/office/powerpoint/2010/main" val="4106937238"/>
      </p:ext>
    </p:extLst>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a:r>
              <a:rPr lang="en-US" sz="4200" b="1"/>
              <a:t>Endogenous control gene:</a:t>
            </a:r>
            <a:br>
              <a:rPr lang="en-US" sz="4200" b="1"/>
            </a:br>
            <a:endParaRPr lang="en-US" sz="4200" b="1"/>
          </a:p>
        </p:txBody>
      </p:sp>
      <p:sp>
        <p:nvSpPr>
          <p:cNvPr id="9219" name="Content Placeholder 2"/>
          <p:cNvSpPr>
            <a:spLocks noGrp="1"/>
          </p:cNvSpPr>
          <p:nvPr>
            <p:ph idx="1"/>
          </p:nvPr>
        </p:nvSpPr>
        <p:spPr>
          <a:xfrm>
            <a:off x="892969" y="1232297"/>
            <a:ext cx="7358063" cy="5197078"/>
          </a:xfrm>
        </p:spPr>
        <p:txBody>
          <a:bodyPr/>
          <a:lstStyle/>
          <a:p>
            <a:pPr marL="401822" indent="-401822">
              <a:buFontTx/>
              <a:buChar char="•"/>
            </a:pPr>
            <a:r>
              <a:rPr lang="en-US" sz="2500"/>
              <a:t>Present in all experimental samples</a:t>
            </a:r>
          </a:p>
          <a:p>
            <a:pPr marL="401822" indent="-401822">
              <a:buFontTx/>
              <a:buChar char="•"/>
            </a:pPr>
            <a:r>
              <a:rPr lang="en-US" sz="2500"/>
              <a:t>Expression does not vary between treatments, tissues, age, etc. i.e. constant expression levels </a:t>
            </a:r>
          </a:p>
          <a:p>
            <a:pPr marL="401822" indent="-401822">
              <a:buFontTx/>
              <a:buChar char="•"/>
            </a:pPr>
            <a:r>
              <a:rPr lang="en-US" sz="2500"/>
              <a:t>By using an endogenous control as an active reference you can normalize quantification of mRNA target for differences in the amount of total RNA added to each sample. i.e. loading control</a:t>
            </a:r>
          </a:p>
          <a:p>
            <a:pPr marL="401822" indent="-401822">
              <a:buFontTx/>
              <a:buChar char="•"/>
            </a:pPr>
            <a:r>
              <a:rPr lang="en-US" sz="2500"/>
              <a:t>Commonly used: </a:t>
            </a:r>
            <a:r>
              <a:rPr lang="en-US" sz="2500" i="1"/>
              <a:t>18S or 25S rRNA, actin, GAPDH, ubiquitin</a:t>
            </a:r>
            <a:r>
              <a:rPr lang="en-US" sz="2500"/>
              <a:t>, etc </a:t>
            </a:r>
          </a:p>
        </p:txBody>
      </p:sp>
    </p:spTree>
    <p:extLst>
      <p:ext uri="{BB962C8B-B14F-4D97-AF65-F5344CB8AC3E}">
        <p14:creationId xmlns:p14="http://schemas.microsoft.com/office/powerpoint/2010/main" val="718362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a:r>
              <a:rPr lang="en-US" sz="4200" b="1"/>
              <a:t>Reference</a:t>
            </a:r>
            <a:r>
              <a:rPr lang="en-US" sz="4600"/>
              <a:t> </a:t>
            </a:r>
            <a:r>
              <a:rPr lang="en-US" sz="4600" b="1"/>
              <a:t>sample</a:t>
            </a:r>
          </a:p>
        </p:txBody>
      </p:sp>
      <p:sp>
        <p:nvSpPr>
          <p:cNvPr id="10243" name="Content Placeholder 2"/>
          <p:cNvSpPr>
            <a:spLocks noGrp="1"/>
          </p:cNvSpPr>
          <p:nvPr>
            <p:ph idx="1"/>
          </p:nvPr>
        </p:nvSpPr>
        <p:spPr>
          <a:xfrm>
            <a:off x="892969" y="1660922"/>
            <a:ext cx="7358063" cy="4875609"/>
          </a:xfrm>
        </p:spPr>
        <p:txBody>
          <a:bodyPr/>
          <a:lstStyle/>
          <a:p>
            <a:pPr marL="401822" indent="-401822">
              <a:buFontTx/>
              <a:buChar char="•"/>
            </a:pPr>
            <a:r>
              <a:rPr lang="en-US" sz="2200" dirty="0"/>
              <a:t>Used in Comparative C</a:t>
            </a:r>
            <a:r>
              <a:rPr lang="en-US" sz="2200" baseline="-25000" dirty="0"/>
              <a:t>T</a:t>
            </a:r>
            <a:r>
              <a:rPr lang="en-US" sz="2200" dirty="0"/>
              <a:t> and relative standard curve experiments</a:t>
            </a:r>
          </a:p>
          <a:p>
            <a:pPr marL="401822" indent="-401822">
              <a:buFontTx/>
              <a:buChar char="•"/>
            </a:pPr>
            <a:r>
              <a:rPr lang="en-US" sz="2200" dirty="0"/>
              <a:t>Sample used as the basis for relative quantitation results. i.e. Everything gets expressed and compared relative to this sample.</a:t>
            </a:r>
          </a:p>
          <a:p>
            <a:pPr marL="401822" indent="-401822">
              <a:buFontTx/>
              <a:buChar char="•"/>
            </a:pPr>
            <a:r>
              <a:rPr lang="en-US" sz="2200" dirty="0"/>
              <a:t>Also called calibrator</a:t>
            </a:r>
          </a:p>
          <a:p>
            <a:pPr marL="401822" indent="-401822">
              <a:buFontTx/>
              <a:buChar char="•"/>
            </a:pPr>
            <a:r>
              <a:rPr lang="en-US" sz="2200" dirty="0"/>
              <a:t>It doesn’t matter which sample is used, however normally the negative control is used. </a:t>
            </a:r>
          </a:p>
        </p:txBody>
      </p:sp>
    </p:spTree>
    <p:extLst>
      <p:ext uri="{BB962C8B-B14F-4D97-AF65-F5344CB8AC3E}">
        <p14:creationId xmlns:p14="http://schemas.microsoft.com/office/powerpoint/2010/main" val="36921223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nser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515" y="108273"/>
            <a:ext cx="5328791" cy="3317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2" descr="Inser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641" y="3608710"/>
            <a:ext cx="5103316" cy="3177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3"/>
          <p:cNvSpPr>
            <a:spLocks/>
          </p:cNvSpPr>
          <p:nvPr/>
        </p:nvSpPr>
        <p:spPr bwMode="auto">
          <a:xfrm>
            <a:off x="5651377" y="1324943"/>
            <a:ext cx="3215803" cy="884039"/>
          </a:xfrm>
          <a:custGeom>
            <a:avLst/>
            <a:gdLst>
              <a:gd name="T0" fmla="*/ 484206079 w 21600"/>
              <a:gd name="T1" fmla="*/ 36592669 h 21600"/>
              <a:gd name="T2" fmla="*/ 484206079 w 21600"/>
              <a:gd name="T3" fmla="*/ 36592669 h 21600"/>
              <a:gd name="T4" fmla="*/ 484206079 w 21600"/>
              <a:gd name="T5" fmla="*/ 36592669 h 21600"/>
              <a:gd name="T6" fmla="*/ 484206079 w 21600"/>
              <a:gd name="T7" fmla="*/ 36592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63500">
            <a:solidFill>
              <a:srgbClr val="E44545"/>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r>
              <a:rPr lang="en-US"/>
              <a:t>Amplification curve: </a:t>
            </a:r>
          </a:p>
          <a:p>
            <a:r>
              <a:rPr lang="en-US" b="1"/>
              <a:t>log view</a:t>
            </a:r>
            <a:endParaRPr lang="en-US"/>
          </a:p>
        </p:txBody>
      </p:sp>
      <p:sp>
        <p:nvSpPr>
          <p:cNvPr id="11269" name="AutoShape 4"/>
          <p:cNvSpPr>
            <a:spLocks/>
          </p:cNvSpPr>
          <p:nvPr/>
        </p:nvSpPr>
        <p:spPr bwMode="auto">
          <a:xfrm>
            <a:off x="5673701" y="4778499"/>
            <a:ext cx="3171155" cy="839391"/>
          </a:xfrm>
          <a:custGeom>
            <a:avLst/>
            <a:gdLst>
              <a:gd name="T0" fmla="*/ 470853918 w 21600"/>
              <a:gd name="T1" fmla="*/ 32989779 h 21600"/>
              <a:gd name="T2" fmla="*/ 470853918 w 21600"/>
              <a:gd name="T3" fmla="*/ 32989779 h 21600"/>
              <a:gd name="T4" fmla="*/ 470853918 w 21600"/>
              <a:gd name="T5" fmla="*/ 32989779 h 21600"/>
              <a:gd name="T6" fmla="*/ 470853918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a:t>Amplification curve: </a:t>
            </a:r>
          </a:p>
          <a:p>
            <a:r>
              <a:rPr lang="en-US" b="1"/>
              <a:t>linear view</a:t>
            </a:r>
            <a:endParaRPr lang="en-US"/>
          </a:p>
        </p:txBody>
      </p:sp>
      <p:sp>
        <p:nvSpPr>
          <p:cNvPr id="11270" name="AutoShape 5"/>
          <p:cNvSpPr>
            <a:spLocks/>
          </p:cNvSpPr>
          <p:nvPr/>
        </p:nvSpPr>
        <p:spPr bwMode="auto">
          <a:xfrm>
            <a:off x="5716117" y="2236887"/>
            <a:ext cx="3085207" cy="455414"/>
          </a:xfrm>
          <a:custGeom>
            <a:avLst/>
            <a:gdLst>
              <a:gd name="T0" fmla="*/ 445676565 w 21600"/>
              <a:gd name="T1" fmla="*/ 9711002 h 21600"/>
              <a:gd name="T2" fmla="*/ 445676565 w 21600"/>
              <a:gd name="T3" fmla="*/ 9711002 h 21600"/>
              <a:gd name="T4" fmla="*/ 445676565 w 21600"/>
              <a:gd name="T5" fmla="*/ 9711002 h 21600"/>
              <a:gd name="T6" fmla="*/ 445676565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solidFill>
                  <a:srgbClr val="BA120A"/>
                </a:solidFill>
              </a:rPr>
              <a:t>Always use during analysis</a:t>
            </a:r>
            <a:r>
              <a:rPr lang="en-US"/>
              <a:t> </a:t>
            </a:r>
          </a:p>
        </p:txBody>
      </p:sp>
      <p:sp>
        <p:nvSpPr>
          <p:cNvPr id="11271" name="Line 6"/>
          <p:cNvSpPr>
            <a:spLocks noChangeShapeType="1"/>
          </p:cNvSpPr>
          <p:nvPr/>
        </p:nvSpPr>
        <p:spPr bwMode="auto">
          <a:xfrm flipV="1">
            <a:off x="4099843" y="286866"/>
            <a:ext cx="0" cy="6276454"/>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2" name="Line 7"/>
          <p:cNvSpPr>
            <a:spLocks noChangeShapeType="1"/>
          </p:cNvSpPr>
          <p:nvPr/>
        </p:nvSpPr>
        <p:spPr bwMode="auto">
          <a:xfrm flipV="1">
            <a:off x="3296171"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3" name="Line 8"/>
          <p:cNvSpPr>
            <a:spLocks noChangeShapeType="1"/>
          </p:cNvSpPr>
          <p:nvPr/>
        </p:nvSpPr>
        <p:spPr bwMode="auto">
          <a:xfrm flipV="1">
            <a:off x="5193730"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4" name="AutoShape 9"/>
          <p:cNvSpPr>
            <a:spLocks/>
          </p:cNvSpPr>
          <p:nvPr/>
        </p:nvSpPr>
        <p:spPr bwMode="auto">
          <a:xfrm rot="-5400000">
            <a:off x="2978051"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solidFill>
                  <a:srgbClr val="710505"/>
                </a:solidFill>
              </a:rPr>
              <a:t>Exponential</a:t>
            </a:r>
            <a:endParaRPr lang="en-US"/>
          </a:p>
        </p:txBody>
      </p:sp>
      <p:sp>
        <p:nvSpPr>
          <p:cNvPr id="11275" name="AutoShape 10"/>
          <p:cNvSpPr>
            <a:spLocks/>
          </p:cNvSpPr>
          <p:nvPr/>
        </p:nvSpPr>
        <p:spPr bwMode="auto">
          <a:xfrm rot="-5400000">
            <a:off x="3921249"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Linear</a:t>
            </a:r>
            <a:endParaRPr lang="en-US"/>
          </a:p>
        </p:txBody>
      </p:sp>
      <p:sp>
        <p:nvSpPr>
          <p:cNvPr id="11276" name="AutoShape 11"/>
          <p:cNvSpPr>
            <a:spLocks/>
          </p:cNvSpPr>
          <p:nvPr/>
        </p:nvSpPr>
        <p:spPr bwMode="auto">
          <a:xfrm>
            <a:off x="5285259" y="3984873"/>
            <a:ext cx="1494606" cy="285750"/>
          </a:xfrm>
          <a:custGeom>
            <a:avLst/>
            <a:gdLst>
              <a:gd name="T0" fmla="*/ 104593494 w 21600"/>
              <a:gd name="T1" fmla="*/ 3823170 h 21600"/>
              <a:gd name="T2" fmla="*/ 104593494 w 21600"/>
              <a:gd name="T3" fmla="*/ 3823170 h 21600"/>
              <a:gd name="T4" fmla="*/ 104593494 w 21600"/>
              <a:gd name="T5" fmla="*/ 3823170 h 21600"/>
              <a:gd name="T6" fmla="*/ 1045934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Plateau</a:t>
            </a:r>
            <a:endParaRPr lang="en-US"/>
          </a:p>
        </p:txBody>
      </p:sp>
    </p:spTree>
    <p:extLst>
      <p:ext uri="{BB962C8B-B14F-4D97-AF65-F5344CB8AC3E}">
        <p14:creationId xmlns:p14="http://schemas.microsoft.com/office/powerpoint/2010/main" val="2066782720"/>
      </p:ext>
    </p:extLst>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477738" y="1274713"/>
            <a:ext cx="8187408" cy="4307458"/>
            <a:chOff x="0" y="0"/>
            <a:chExt cx="917" cy="483"/>
          </a:xfrm>
        </p:grpSpPr>
        <p:pic>
          <p:nvPicPr>
            <p:cNvPr id="12293" name="Picture 2" descr="InsertedImage.jpg"/>
            <p:cNvPicPr>
              <a:picLocks noChangeAspect="1"/>
            </p:cNvPicPr>
            <p:nvPr/>
          </p:nvPicPr>
          <p:blipFill>
            <a:blip r:embed="rId2">
              <a:extLst>
                <a:ext uri="{28A0092B-C50C-407E-A947-70E740481C1C}">
                  <a14:useLocalDpi xmlns:a14="http://schemas.microsoft.com/office/drawing/2010/main" val="0"/>
                </a:ext>
              </a:extLst>
            </a:blip>
            <a:srcRect b="15546"/>
            <a:stretch>
              <a:fillRect/>
            </a:stretch>
          </p:blipFill>
          <p:spPr bwMode="auto">
            <a:xfrm>
              <a:off x="0" y="0"/>
              <a:ext cx="917" cy="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Line 3"/>
            <p:cNvSpPr>
              <a:spLocks noChangeShapeType="1"/>
            </p:cNvSpPr>
            <p:nvPr/>
          </p:nvSpPr>
          <p:spPr bwMode="auto">
            <a:xfrm flipV="1">
              <a:off x="635" y="135"/>
              <a:ext cx="1" cy="287"/>
            </a:xfrm>
            <a:prstGeom prst="line">
              <a:avLst/>
            </a:prstGeom>
            <a:noFill/>
            <a:ln w="50800">
              <a:solidFill>
                <a:srgbClr val="BA120A"/>
              </a:solidFill>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5" name="AutoShape 4"/>
            <p:cNvSpPr>
              <a:spLocks/>
            </p:cNvSpPr>
            <p:nvPr/>
          </p:nvSpPr>
          <p:spPr bwMode="auto">
            <a:xfrm>
              <a:off x="613" y="431"/>
              <a:ext cx="46"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solidFill>
                    <a:srgbClr val="BA120A"/>
                  </a:solidFill>
                </a:rPr>
                <a:t>C</a:t>
              </a:r>
              <a:r>
                <a:rPr lang="en-US" sz="2100" b="1">
                  <a:solidFill>
                    <a:srgbClr val="BA120A"/>
                  </a:solidFill>
                </a:rPr>
                <a:t>t</a:t>
              </a:r>
              <a:endParaRPr lang="en-US"/>
            </a:p>
          </p:txBody>
        </p:sp>
      </p:grpSp>
      <p:sp>
        <p:nvSpPr>
          <p:cNvPr id="12291" name="AutoShape 5"/>
          <p:cNvSpPr>
            <a:spLocks/>
          </p:cNvSpPr>
          <p:nvPr/>
        </p:nvSpPr>
        <p:spPr bwMode="auto">
          <a:xfrm>
            <a:off x="7009805" y="2060525"/>
            <a:ext cx="1205508" cy="455414"/>
          </a:xfrm>
          <a:custGeom>
            <a:avLst/>
            <a:gdLst>
              <a:gd name="T0" fmla="*/ 68044219 w 21600"/>
              <a:gd name="T1" fmla="*/ 9711002 h 21600"/>
              <a:gd name="T2" fmla="*/ 68044219 w 21600"/>
              <a:gd name="T3" fmla="*/ 9711002 h 21600"/>
              <a:gd name="T4" fmla="*/ 68044219 w 21600"/>
              <a:gd name="T5" fmla="*/ 9711002 h 21600"/>
              <a:gd name="T6" fmla="*/ 68044219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700" b="1">
                <a:solidFill>
                  <a:srgbClr val="BA120A"/>
                </a:solidFill>
              </a:rPr>
              <a:t>Threshold</a:t>
            </a:r>
            <a:r>
              <a:rPr lang="en-US"/>
              <a:t> </a:t>
            </a:r>
          </a:p>
        </p:txBody>
      </p:sp>
      <p:sp>
        <p:nvSpPr>
          <p:cNvPr id="12292" name="AutoShape 6"/>
          <p:cNvSpPr>
            <a:spLocks/>
          </p:cNvSpPr>
          <p:nvPr/>
        </p:nvSpPr>
        <p:spPr bwMode="auto">
          <a:xfrm>
            <a:off x="3106416" y="202034"/>
            <a:ext cx="2930053" cy="553641"/>
          </a:xfrm>
          <a:custGeom>
            <a:avLst/>
            <a:gdLst>
              <a:gd name="T0" fmla="*/ 401978048 w 21600"/>
              <a:gd name="T1" fmla="*/ 14351823 h 21600"/>
              <a:gd name="T2" fmla="*/ 401978048 w 21600"/>
              <a:gd name="T3" fmla="*/ 14351823 h 21600"/>
              <a:gd name="T4" fmla="*/ 401978048 w 21600"/>
              <a:gd name="T5" fmla="*/ 14351823 h 21600"/>
              <a:gd name="T6" fmla="*/ 401978048 w 21600"/>
              <a:gd name="T7" fmla="*/ 1435182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3200" b="1"/>
              <a:t>It's all about C</a:t>
            </a:r>
            <a:r>
              <a:rPr lang="en-US" sz="2800" b="1"/>
              <a:t>t</a:t>
            </a:r>
            <a:endParaRPr lang="en-US"/>
          </a:p>
        </p:txBody>
      </p:sp>
    </p:spTree>
    <p:extLst>
      <p:ext uri="{BB962C8B-B14F-4D97-AF65-F5344CB8AC3E}">
        <p14:creationId xmlns:p14="http://schemas.microsoft.com/office/powerpoint/2010/main" val="4190589934"/>
      </p:ext>
    </p:extLst>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InsertedImage.jpg"/>
          <p:cNvPicPr>
            <a:picLocks noChangeAspect="1"/>
          </p:cNvPicPr>
          <p:nvPr/>
        </p:nvPicPr>
        <p:blipFill>
          <a:blip r:embed="rId2">
            <a:extLst>
              <a:ext uri="{28A0092B-C50C-407E-A947-70E740481C1C}">
                <a14:useLocalDpi xmlns:a14="http://schemas.microsoft.com/office/drawing/2010/main" val="0"/>
              </a:ext>
            </a:extLst>
          </a:blip>
          <a:srcRect b="17667"/>
          <a:stretch>
            <a:fillRect/>
          </a:stretch>
        </p:blipFill>
        <p:spPr bwMode="auto">
          <a:xfrm>
            <a:off x="126132" y="284634"/>
            <a:ext cx="5938242" cy="3043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2" descr="InsertedImage.jpg"/>
          <p:cNvPicPr>
            <a:picLocks noChangeAspect="1"/>
          </p:cNvPicPr>
          <p:nvPr/>
        </p:nvPicPr>
        <p:blipFill>
          <a:blip r:embed="rId3">
            <a:extLst>
              <a:ext uri="{28A0092B-C50C-407E-A947-70E740481C1C}">
                <a14:useLocalDpi xmlns:a14="http://schemas.microsoft.com/office/drawing/2010/main" val="0"/>
              </a:ext>
            </a:extLst>
          </a:blip>
          <a:srcRect b="16074"/>
          <a:stretch>
            <a:fillRect/>
          </a:stretch>
        </p:blipFill>
        <p:spPr bwMode="auto">
          <a:xfrm>
            <a:off x="126132" y="3614291"/>
            <a:ext cx="5938242" cy="3103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AutoShape 3"/>
          <p:cNvSpPr>
            <a:spLocks/>
          </p:cNvSpPr>
          <p:nvPr/>
        </p:nvSpPr>
        <p:spPr bwMode="auto">
          <a:xfrm>
            <a:off x="6139161" y="527968"/>
            <a:ext cx="2485802" cy="339328"/>
          </a:xfrm>
          <a:custGeom>
            <a:avLst/>
            <a:gdLst>
              <a:gd name="T0" fmla="*/ 289323960 w 21600"/>
              <a:gd name="T1" fmla="*/ 5391268 h 21600"/>
              <a:gd name="T2" fmla="*/ 289323960 w 21600"/>
              <a:gd name="T3" fmla="*/ 5391268 h 21600"/>
              <a:gd name="T4" fmla="*/ 289323960 w 21600"/>
              <a:gd name="T5" fmla="*/ 5391268 h 21600"/>
              <a:gd name="T6" fmla="*/ 289323960 w 21600"/>
              <a:gd name="T7" fmla="*/ 53912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Threshold set too high</a:t>
            </a:r>
            <a:endParaRPr lang="en-US"/>
          </a:p>
        </p:txBody>
      </p:sp>
      <p:sp>
        <p:nvSpPr>
          <p:cNvPr id="13317" name="AutoShape 4"/>
          <p:cNvSpPr>
            <a:spLocks/>
          </p:cNvSpPr>
          <p:nvPr/>
        </p:nvSpPr>
        <p:spPr bwMode="auto">
          <a:xfrm>
            <a:off x="6188274" y="4996160"/>
            <a:ext cx="2387576" cy="339328"/>
          </a:xfrm>
          <a:custGeom>
            <a:avLst/>
            <a:gdLst>
              <a:gd name="T0" fmla="*/ 266910273 w 21600"/>
              <a:gd name="T1" fmla="*/ 5391268 h 21600"/>
              <a:gd name="T2" fmla="*/ 266910273 w 21600"/>
              <a:gd name="T3" fmla="*/ 5391268 h 21600"/>
              <a:gd name="T4" fmla="*/ 266910273 w 21600"/>
              <a:gd name="T5" fmla="*/ 5391268 h 21600"/>
              <a:gd name="T6" fmla="*/ 266910273 w 21600"/>
              <a:gd name="T7" fmla="*/ 53912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Threshold set too low</a:t>
            </a:r>
            <a:endParaRPr lang="en-US"/>
          </a:p>
        </p:txBody>
      </p:sp>
    </p:spTree>
    <p:extLst>
      <p:ext uri="{BB962C8B-B14F-4D97-AF65-F5344CB8AC3E}">
        <p14:creationId xmlns:p14="http://schemas.microsoft.com/office/powerpoint/2010/main" val="13038494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354360" y="15032"/>
            <a:ext cx="8229600" cy="1143000"/>
          </a:xfrm>
        </p:spPr>
        <p:txBody>
          <a:bodyPr/>
          <a:lstStyle/>
          <a:p>
            <a:r>
              <a:rPr lang="en-US" altLang="en-US" dirty="0">
                <a:solidFill>
                  <a:srgbClr val="FF8000"/>
                </a:solidFill>
              </a:rPr>
              <a:t>What is Real-Time PCR?</a:t>
            </a:r>
          </a:p>
        </p:txBody>
      </p:sp>
      <p:sp>
        <p:nvSpPr>
          <p:cNvPr id="513027" name="Rectangle 3"/>
          <p:cNvSpPr>
            <a:spLocks noGrp="1" noChangeArrowheads="1"/>
          </p:cNvSpPr>
          <p:nvPr>
            <p:ph type="body" idx="1"/>
          </p:nvPr>
        </p:nvSpPr>
        <p:spPr>
          <a:xfrm>
            <a:off x="381135" y="864096"/>
            <a:ext cx="8435280" cy="5805264"/>
          </a:xfrm>
        </p:spPr>
        <p:txBody>
          <a:bodyPr>
            <a:normAutofit/>
          </a:bodyPr>
          <a:lstStyle/>
          <a:p>
            <a:pPr>
              <a:lnSpc>
                <a:spcPct val="100000"/>
              </a:lnSpc>
              <a:buFontTx/>
              <a:buNone/>
            </a:pPr>
            <a:r>
              <a:rPr lang="en-US" altLang="en-US" sz="2400" b="1" dirty="0">
                <a:latin typeface="Arial" panose="020B0604020202020204" pitchFamily="34" charset="0"/>
              </a:rPr>
              <a:t>The Polymerase Chain Reaction (PCR) is a process for the amplification of specific fragments of DNA.</a:t>
            </a:r>
          </a:p>
          <a:p>
            <a:pPr>
              <a:lnSpc>
                <a:spcPct val="100000"/>
              </a:lnSpc>
              <a:buFontTx/>
              <a:buNone/>
            </a:pPr>
            <a:endParaRPr lang="en-US" altLang="en-US" sz="2400" b="1" dirty="0">
              <a:latin typeface="Arial" panose="020B0604020202020204" pitchFamily="34" charset="0"/>
            </a:endParaRPr>
          </a:p>
          <a:p>
            <a:pPr>
              <a:lnSpc>
                <a:spcPct val="100000"/>
              </a:lnSpc>
              <a:buFontTx/>
              <a:buNone/>
            </a:pPr>
            <a:r>
              <a:rPr lang="en-US" altLang="en-US" sz="2400" b="1" dirty="0">
                <a:latin typeface="Arial" panose="020B0604020202020204" pitchFamily="34" charset="0"/>
              </a:rPr>
              <a:t>Real-Time PCR a specialized technique that allows a PCR reaction to be visualized “in real time” as the reaction progresses.</a:t>
            </a:r>
          </a:p>
          <a:p>
            <a:pPr>
              <a:lnSpc>
                <a:spcPct val="100000"/>
              </a:lnSpc>
              <a:buFontTx/>
              <a:buNone/>
            </a:pPr>
            <a:endParaRPr lang="en-US" altLang="en-US" sz="2400" b="1" dirty="0">
              <a:latin typeface="Arial" panose="020B0604020202020204" pitchFamily="34" charset="0"/>
            </a:endParaRPr>
          </a:p>
          <a:p>
            <a:pPr>
              <a:lnSpc>
                <a:spcPct val="100000"/>
              </a:lnSpc>
              <a:buFontTx/>
              <a:buNone/>
            </a:pPr>
            <a:r>
              <a:rPr lang="en-US" altLang="en-US" sz="2400" b="1" dirty="0">
                <a:latin typeface="Arial" panose="020B0604020202020204" pitchFamily="34" charset="0"/>
              </a:rPr>
              <a:t>As we will see, Real-Time PCR allows us to </a:t>
            </a:r>
            <a:r>
              <a:rPr lang="en-US" altLang="en-US" sz="2400" b="1" u="sng" dirty="0">
                <a:latin typeface="Arial" panose="020B0604020202020204" pitchFamily="34" charset="0"/>
              </a:rPr>
              <a:t>measure</a:t>
            </a:r>
            <a:r>
              <a:rPr lang="en-US" altLang="en-US" sz="2400" b="1" dirty="0">
                <a:latin typeface="Arial" panose="020B0604020202020204" pitchFamily="34" charset="0"/>
              </a:rPr>
              <a:t> minute amounts of DNA sequences in a sample!</a:t>
            </a:r>
          </a:p>
          <a:p>
            <a:pPr>
              <a:buNone/>
            </a:pPr>
            <a:r>
              <a:rPr lang="en-US" altLang="en-US" sz="2400" b="1" dirty="0"/>
              <a:t>real time : </a:t>
            </a:r>
            <a:r>
              <a:rPr lang="en-US" sz="2400" dirty="0"/>
              <a:t>the actual time during which a process or event occurs</a:t>
            </a:r>
            <a:endParaRPr lang="en-US" altLang="en-US" sz="2400" b="1" dirty="0"/>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2483768" y="5089949"/>
            <a:ext cx="3312368" cy="1612451"/>
          </a:xfrm>
          <a:prstGeom prst="rect">
            <a:avLst/>
          </a:prstGeom>
        </p:spPr>
      </p:pic>
    </p:spTree>
    <p:extLst>
      <p:ext uri="{BB962C8B-B14F-4D97-AF65-F5344CB8AC3E}">
        <p14:creationId xmlns:p14="http://schemas.microsoft.com/office/powerpoint/2010/main" val="21078554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pPr eaLnBrk="1"/>
            <a:r>
              <a:rPr lang="en-US" sz="4000" b="1"/>
              <a:t>Threshold is important</a:t>
            </a:r>
            <a:endParaRPr lang="en-US"/>
          </a:p>
        </p:txBody>
      </p:sp>
      <p:sp>
        <p:nvSpPr>
          <p:cNvPr id="14339" name="Rectangle 2"/>
          <p:cNvSpPr>
            <a:spLocks noGrp="1" noChangeArrowheads="1"/>
          </p:cNvSpPr>
          <p:nvPr>
            <p:ph type="body" idx="1"/>
          </p:nvPr>
        </p:nvSpPr>
        <p:spPr/>
        <p:txBody>
          <a:bodyPr/>
          <a:lstStyle/>
          <a:p>
            <a:pPr marL="267881" indent="-267881">
              <a:buFontTx/>
              <a:buChar char="•"/>
            </a:pPr>
            <a:r>
              <a:rPr lang="en-US"/>
              <a:t>Threshold determines Ct values</a:t>
            </a:r>
          </a:p>
          <a:p>
            <a:pPr marL="267881" indent="-267881">
              <a:buFontTx/>
              <a:buChar char="•"/>
            </a:pPr>
            <a:r>
              <a:rPr lang="en-US"/>
              <a:t>Ct values are used to calculate relative expression, presence/absence, etc. It's all about Ct values</a:t>
            </a:r>
          </a:p>
          <a:p>
            <a:pPr marL="267881" indent="-267881">
              <a:buFontTx/>
              <a:buChar char="•"/>
            </a:pPr>
            <a:r>
              <a:rPr lang="en-US"/>
              <a:t>Threshold should be set in the linear portion (parallel lines) in </a:t>
            </a:r>
            <a:r>
              <a:rPr lang="en-US" u="sng"/>
              <a:t>log view</a:t>
            </a:r>
            <a:r>
              <a:rPr lang="en-US"/>
              <a:t>. </a:t>
            </a:r>
            <a:r>
              <a:rPr lang="en-US" u="sng"/>
              <a:t>Always check!</a:t>
            </a:r>
          </a:p>
          <a:p>
            <a:pPr marL="267881" indent="-267881">
              <a:buFontTx/>
              <a:buChar char="•"/>
            </a:pPr>
            <a:r>
              <a:rPr lang="en-US"/>
              <a:t>Do not use Ct values of 35 or higher. Repeat using more cDNA/DNA</a:t>
            </a:r>
          </a:p>
        </p:txBody>
      </p:sp>
    </p:spTree>
    <p:extLst>
      <p:ext uri="{BB962C8B-B14F-4D97-AF65-F5344CB8AC3E}">
        <p14:creationId xmlns:p14="http://schemas.microsoft.com/office/powerpoint/2010/main" val="528964866"/>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1464469" y="428625"/>
            <a:ext cx="6643688" cy="839391"/>
          </a:xfrm>
          <a:custGeom>
            <a:avLst/>
            <a:gdLst>
              <a:gd name="T0" fmla="*/ 2066662533 w 21600"/>
              <a:gd name="T1" fmla="*/ 32989779 h 21600"/>
              <a:gd name="T2" fmla="*/ 2066662533 w 21600"/>
              <a:gd name="T3" fmla="*/ 32989779 h 21600"/>
              <a:gd name="T4" fmla="*/ 2066662533 w 21600"/>
              <a:gd name="T5" fmla="*/ 32989779 h 21600"/>
              <a:gd name="T6" fmla="*/ 2066662533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Good Comparative Ct example</a:t>
            </a:r>
          </a:p>
          <a:p>
            <a:r>
              <a:rPr lang="en-US" b="1"/>
              <a:t>(for gene expression) </a:t>
            </a:r>
            <a:endParaRPr lang="en-US"/>
          </a:p>
        </p:txBody>
      </p:sp>
      <p:grpSp>
        <p:nvGrpSpPr>
          <p:cNvPr id="15363" name="Group 2"/>
          <p:cNvGrpSpPr>
            <a:grpSpLocks/>
          </p:cNvGrpSpPr>
          <p:nvPr/>
        </p:nvGrpSpPr>
        <p:grpSpPr bwMode="auto">
          <a:xfrm>
            <a:off x="1035844" y="1611809"/>
            <a:ext cx="7072313" cy="3049488"/>
            <a:chOff x="0" y="0"/>
            <a:chExt cx="792" cy="342"/>
          </a:xfrm>
        </p:grpSpPr>
        <p:pic>
          <p:nvPicPr>
            <p:cNvPr id="15365" name="Picture 3" descr="InsertedImage.jpg"/>
            <p:cNvPicPr>
              <a:picLocks noChangeAspect="1"/>
            </p:cNvPicPr>
            <p:nvPr/>
          </p:nvPicPr>
          <p:blipFill>
            <a:blip r:embed="rId2">
              <a:extLst>
                <a:ext uri="{28A0092B-C50C-407E-A947-70E740481C1C}">
                  <a14:useLocalDpi xmlns:a14="http://schemas.microsoft.com/office/drawing/2010/main" val="0"/>
                </a:ext>
              </a:extLst>
            </a:blip>
            <a:srcRect b="17522"/>
            <a:stretch>
              <a:fillRect/>
            </a:stretch>
          </p:blipFill>
          <p:spPr bwMode="auto">
            <a:xfrm>
              <a:off x="0" y="0"/>
              <a:ext cx="792"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AutoShape 4"/>
            <p:cNvSpPr>
              <a:spLocks/>
            </p:cNvSpPr>
            <p:nvPr/>
          </p:nvSpPr>
          <p:spPr bwMode="auto">
            <a:xfrm>
              <a:off x="289" y="27"/>
              <a:ext cx="214"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Endogenous control</a:t>
              </a:r>
              <a:endParaRPr lang="en-US"/>
            </a:p>
          </p:txBody>
        </p:sp>
        <p:sp>
          <p:nvSpPr>
            <p:cNvPr id="15367" name="AutoShape 5"/>
            <p:cNvSpPr>
              <a:spLocks/>
            </p:cNvSpPr>
            <p:nvPr/>
          </p:nvSpPr>
          <p:spPr bwMode="auto">
            <a:xfrm>
              <a:off x="364" y="222"/>
              <a:ext cx="170"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Gene of interest</a:t>
              </a:r>
              <a:endParaRPr lang="en-US"/>
            </a:p>
          </p:txBody>
        </p:sp>
      </p:grpSp>
      <p:sp>
        <p:nvSpPr>
          <p:cNvPr id="15364" name="AutoShape 6"/>
          <p:cNvSpPr>
            <a:spLocks/>
          </p:cNvSpPr>
          <p:nvPr/>
        </p:nvSpPr>
        <p:spPr bwMode="auto">
          <a:xfrm>
            <a:off x="1289224" y="4852169"/>
            <a:ext cx="5738440" cy="964406"/>
          </a:xfrm>
          <a:custGeom>
            <a:avLst/>
            <a:gdLst>
              <a:gd name="T0" fmla="*/ 1541838653 w 21600"/>
              <a:gd name="T1" fmla="*/ 43548300 h 21600"/>
              <a:gd name="T2" fmla="*/ 1541838653 w 21600"/>
              <a:gd name="T3" fmla="*/ 43548300 h 21600"/>
              <a:gd name="T4" fmla="*/ 1541838653 w 21600"/>
              <a:gd name="T5" fmla="*/ 43548300 h 21600"/>
              <a:gd name="T6" fmla="*/ 1541838653 w 21600"/>
              <a:gd name="T7" fmla="*/ 4354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196446" indent="-196446">
              <a:spcBef>
                <a:spcPts val="2250"/>
              </a:spcBef>
              <a:buSzPct val="100000"/>
              <a:buFontTx/>
              <a:buChar char="•"/>
            </a:pPr>
            <a:r>
              <a:rPr lang="en-US" sz="2000"/>
              <a:t>Small variation in endogenous control Ct values</a:t>
            </a:r>
          </a:p>
          <a:p>
            <a:pPr marL="196446" indent="-196446">
              <a:spcBef>
                <a:spcPts val="2250"/>
              </a:spcBef>
              <a:buSzPct val="100000"/>
              <a:buFontTx/>
              <a:buChar char="•"/>
            </a:pPr>
            <a:r>
              <a:rPr lang="en-US" sz="2000"/>
              <a:t>Shape of curve, including linear phase (log view)</a:t>
            </a:r>
            <a:endParaRPr lang="en-US"/>
          </a:p>
        </p:txBody>
      </p:sp>
    </p:spTree>
    <p:extLst>
      <p:ext uri="{BB962C8B-B14F-4D97-AF65-F5344CB8AC3E}">
        <p14:creationId xmlns:p14="http://schemas.microsoft.com/office/powerpoint/2010/main" val="2198062077"/>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2262560" y="380628"/>
            <a:ext cx="4617764" cy="839391"/>
          </a:xfrm>
          <a:custGeom>
            <a:avLst/>
            <a:gdLst>
              <a:gd name="T0" fmla="*/ 998423427 w 21600"/>
              <a:gd name="T1" fmla="*/ 32989779 h 21600"/>
              <a:gd name="T2" fmla="*/ 998423427 w 21600"/>
              <a:gd name="T3" fmla="*/ 32989779 h 21600"/>
              <a:gd name="T4" fmla="*/ 998423427 w 21600"/>
              <a:gd name="T5" fmla="*/ 32989779 h 21600"/>
              <a:gd name="T6" fmla="*/ 998423427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Bad Comparative Ct example</a:t>
            </a:r>
          </a:p>
        </p:txBody>
      </p:sp>
      <p:sp>
        <p:nvSpPr>
          <p:cNvPr id="16387" name="AutoShape 2"/>
          <p:cNvSpPr>
            <a:spLocks/>
          </p:cNvSpPr>
          <p:nvPr/>
        </p:nvSpPr>
        <p:spPr bwMode="auto">
          <a:xfrm>
            <a:off x="-129481" y="-227707"/>
            <a:ext cx="258961" cy="455414"/>
          </a:xfrm>
          <a:custGeom>
            <a:avLst/>
            <a:gdLst>
              <a:gd name="T0" fmla="*/ 3139928 w 21600"/>
              <a:gd name="T1" fmla="*/ 9711002 h 21600"/>
              <a:gd name="T2" fmla="*/ 3139928 w 21600"/>
              <a:gd name="T3" fmla="*/ 9711002 h 21600"/>
              <a:gd name="T4" fmla="*/ 3139928 w 21600"/>
              <a:gd name="T5" fmla="*/ 9711002 h 21600"/>
              <a:gd name="T6" fmla="*/ 313992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1</a:t>
            </a:r>
            <a:endParaRPr lang="en-US"/>
          </a:p>
        </p:txBody>
      </p:sp>
      <p:grpSp>
        <p:nvGrpSpPr>
          <p:cNvPr id="16388" name="Group 3"/>
          <p:cNvGrpSpPr>
            <a:grpSpLocks/>
          </p:cNvGrpSpPr>
          <p:nvPr/>
        </p:nvGrpSpPr>
        <p:grpSpPr bwMode="auto">
          <a:xfrm>
            <a:off x="1213322" y="1580555"/>
            <a:ext cx="6706195" cy="3091904"/>
            <a:chOff x="0" y="0"/>
            <a:chExt cx="751" cy="347"/>
          </a:xfrm>
        </p:grpSpPr>
        <p:pic>
          <p:nvPicPr>
            <p:cNvPr id="16390" name="Picture 4" descr="InsertedImage.jpg"/>
            <p:cNvPicPr>
              <a:picLocks noChangeAspect="1"/>
            </p:cNvPicPr>
            <p:nvPr/>
          </p:nvPicPr>
          <p:blipFill>
            <a:blip r:embed="rId2">
              <a:extLst>
                <a:ext uri="{28A0092B-C50C-407E-A947-70E740481C1C}">
                  <a14:useLocalDpi xmlns:a14="http://schemas.microsoft.com/office/drawing/2010/main" val="0"/>
                </a:ext>
              </a:extLst>
            </a:blip>
            <a:srcRect b="16364"/>
            <a:stretch>
              <a:fillRect/>
            </a:stretch>
          </p:blipFill>
          <p:spPr bwMode="auto">
            <a:xfrm>
              <a:off x="0" y="0"/>
              <a:ext cx="751"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AutoShape 5"/>
            <p:cNvSpPr>
              <a:spLocks/>
            </p:cNvSpPr>
            <p:nvPr/>
          </p:nvSpPr>
          <p:spPr bwMode="auto">
            <a:xfrm>
              <a:off x="248"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1</a:t>
              </a:r>
              <a:endParaRPr lang="en-US"/>
            </a:p>
          </p:txBody>
        </p:sp>
        <p:sp>
          <p:nvSpPr>
            <p:cNvPr id="16392" name="AutoShape 6"/>
            <p:cNvSpPr>
              <a:spLocks/>
            </p:cNvSpPr>
            <p:nvPr/>
          </p:nvSpPr>
          <p:spPr bwMode="auto">
            <a:xfrm>
              <a:off x="454"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3" name="AutoShape 7"/>
            <p:cNvSpPr>
              <a:spLocks/>
            </p:cNvSpPr>
            <p:nvPr/>
          </p:nvSpPr>
          <p:spPr bwMode="auto">
            <a:xfrm>
              <a:off x="596"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4" name="AutoShape 8"/>
            <p:cNvSpPr>
              <a:spLocks/>
            </p:cNvSpPr>
            <p:nvPr/>
          </p:nvSpPr>
          <p:spPr bwMode="auto">
            <a:xfrm>
              <a:off x="596" y="147"/>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3</a:t>
              </a:r>
              <a:endParaRPr lang="en-US"/>
            </a:p>
          </p:txBody>
        </p:sp>
      </p:grpSp>
      <p:sp>
        <p:nvSpPr>
          <p:cNvPr id="16389" name="AutoShape 9"/>
          <p:cNvSpPr>
            <a:spLocks/>
          </p:cNvSpPr>
          <p:nvPr/>
        </p:nvSpPr>
        <p:spPr bwMode="auto">
          <a:xfrm>
            <a:off x="1526977" y="4870029"/>
            <a:ext cx="6756425" cy="1035844"/>
          </a:xfrm>
          <a:custGeom>
            <a:avLst/>
            <a:gdLst>
              <a:gd name="T0" fmla="*/ 2137396600 w 21600"/>
              <a:gd name="T1" fmla="*/ 50238848 h 21600"/>
              <a:gd name="T2" fmla="*/ 2137396600 w 21600"/>
              <a:gd name="T3" fmla="*/ 50238848 h 21600"/>
              <a:gd name="T4" fmla="*/ 2137396600 w 21600"/>
              <a:gd name="T5" fmla="*/ 50238848 h 21600"/>
              <a:gd name="T6" fmla="*/ 2137396600 w 21600"/>
              <a:gd name="T7" fmla="*/ 5023884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351594" indent="-351594">
              <a:buSzPct val="100000"/>
              <a:buFontTx/>
              <a:buAutoNum type="arabicParenR"/>
            </a:pPr>
            <a:r>
              <a:rPr lang="en-US" sz="2100"/>
              <a:t>Too much variation in endogenous control Ct values</a:t>
            </a:r>
          </a:p>
          <a:p>
            <a:pPr marL="351594" indent="-351594">
              <a:buSzPct val="100000"/>
              <a:buFontTx/>
              <a:buAutoNum type="arabicParenR"/>
            </a:pPr>
            <a:r>
              <a:rPr lang="en-US" sz="2100"/>
              <a:t>Sigmoidal curves. Check baseline levels</a:t>
            </a:r>
          </a:p>
          <a:p>
            <a:pPr marL="351594" indent="-351594">
              <a:buSzPct val="100000"/>
              <a:buFontTx/>
              <a:buAutoNum type="arabicParenR"/>
            </a:pPr>
            <a:r>
              <a:rPr lang="en-US" sz="2100"/>
              <a:t>No amplification</a:t>
            </a:r>
            <a:endParaRPr lang="en-US"/>
          </a:p>
        </p:txBody>
      </p:sp>
    </p:spTree>
    <p:extLst>
      <p:ext uri="{BB962C8B-B14F-4D97-AF65-F5344CB8AC3E}">
        <p14:creationId xmlns:p14="http://schemas.microsoft.com/office/powerpoint/2010/main" val="35369454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33265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What is Real-Time PCR?</a:t>
            </a: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grpSp>
        <p:nvGrpSpPr>
          <p:cNvPr id="8" name="Group 7"/>
          <p:cNvGrpSpPr/>
          <p:nvPr/>
        </p:nvGrpSpPr>
        <p:grpSpPr>
          <a:xfrm>
            <a:off x="3491880" y="1412776"/>
            <a:ext cx="5867400" cy="4572000"/>
            <a:chOff x="3563888" y="116632"/>
            <a:chExt cx="5867400" cy="4572000"/>
          </a:xfrm>
        </p:grpSpPr>
        <p:sp>
          <p:nvSpPr>
            <p:cNvPr id="2" name="Rectangle 8"/>
            <p:cNvSpPr txBox="1">
              <a:spLocks noChangeArrowheads="1"/>
            </p:cNvSpPr>
            <p:nvPr/>
          </p:nvSpPr>
          <p:spPr>
            <a:xfrm>
              <a:off x="3563888" y="116632"/>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pt-BR" dirty="0"/>
            </a:p>
            <a:p>
              <a:r>
                <a:rPr lang="en-US" altLang="pt-BR" dirty="0"/>
                <a:t>20ul PCR reactions</a:t>
              </a:r>
            </a:p>
            <a:p>
              <a:r>
                <a:rPr lang="en-US" altLang="pt-BR" b="1" u="sng" dirty="0"/>
                <a:t>SYBR Green or probes</a:t>
              </a:r>
            </a:p>
            <a:p>
              <a:endParaRPr lang="en-US" altLang="pt-BR" dirty="0"/>
            </a:p>
            <a:p>
              <a:pPr>
                <a:buFont typeface="Wingdings" panose="05000000000000000000" pitchFamily="2" charset="2"/>
                <a:buChar char="§"/>
              </a:pPr>
              <a:r>
                <a:rPr lang="en-US" altLang="pt-BR" dirty="0"/>
                <a:t>94</a:t>
              </a:r>
              <a:r>
                <a:rPr lang="pt-BR" dirty="0"/>
                <a:t>°C</a:t>
              </a:r>
              <a:r>
                <a:rPr lang="en-US" altLang="pt-BR" dirty="0"/>
                <a:t> 4 min</a:t>
              </a:r>
            </a:p>
            <a:p>
              <a:pPr>
                <a:buFont typeface="Wingdings" panose="05000000000000000000" pitchFamily="2" charset="2"/>
                <a:buChar char="§"/>
              </a:pPr>
              <a:r>
                <a:rPr lang="en-US" altLang="pt-BR" dirty="0"/>
                <a:t>94</a:t>
              </a:r>
              <a:r>
                <a:rPr lang="pt-BR" dirty="0"/>
                <a:t>°C</a:t>
              </a:r>
              <a:r>
                <a:rPr lang="en-US" altLang="pt-BR" dirty="0"/>
                <a:t> 15 sec</a:t>
              </a:r>
            </a:p>
            <a:p>
              <a:pPr>
                <a:buFont typeface="Wingdings" panose="05000000000000000000" pitchFamily="2" charset="2"/>
                <a:buChar char="§"/>
              </a:pPr>
              <a:r>
                <a:rPr lang="en-US" altLang="pt-BR" dirty="0"/>
                <a:t>61</a:t>
              </a:r>
              <a:r>
                <a:rPr lang="pt-BR" dirty="0"/>
                <a:t>°C</a:t>
              </a:r>
              <a:r>
                <a:rPr lang="en-US" altLang="pt-BR" dirty="0"/>
                <a:t> 30 sec</a:t>
              </a:r>
            </a:p>
            <a:p>
              <a:pPr>
                <a:buFont typeface="Wingdings" panose="05000000000000000000" pitchFamily="2" charset="2"/>
                <a:buChar char="§"/>
              </a:pPr>
              <a:r>
                <a:rPr lang="en-US" altLang="pt-BR" dirty="0"/>
                <a:t>72</a:t>
              </a:r>
              <a:r>
                <a:rPr lang="pt-BR" dirty="0"/>
                <a:t>°C</a:t>
              </a:r>
              <a:r>
                <a:rPr lang="en-US" altLang="pt-BR" dirty="0"/>
                <a:t> 30 sec</a:t>
              </a:r>
            </a:p>
            <a:p>
              <a:pPr>
                <a:buFont typeface="Wingdings" panose="05000000000000000000" pitchFamily="2" charset="2"/>
                <a:buChar char="§"/>
              </a:pPr>
              <a:endParaRPr lang="en-US" altLang="pt-BR" dirty="0"/>
            </a:p>
          </p:txBody>
        </p:sp>
        <p:cxnSp>
          <p:nvCxnSpPr>
            <p:cNvPr id="6" name="Straight Connector 5"/>
            <p:cNvCxnSpPr/>
            <p:nvPr/>
          </p:nvCxnSpPr>
          <p:spPr>
            <a:xfrm>
              <a:off x="6012160" y="3198228"/>
              <a:ext cx="0" cy="1490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00323" y="3404670"/>
              <a:ext cx="705642" cy="523220"/>
            </a:xfrm>
            <a:prstGeom prst="rect">
              <a:avLst/>
            </a:prstGeom>
            <a:noFill/>
          </p:spPr>
          <p:txBody>
            <a:bodyPr wrap="none" rtlCol="0">
              <a:spAutoFit/>
            </a:bodyPr>
            <a:lstStyle/>
            <a:p>
              <a:r>
                <a:rPr lang="pt-BR" sz="2800" dirty="0"/>
                <a:t>40x</a:t>
              </a:r>
            </a:p>
          </p:txBody>
        </p:sp>
      </p:grpSp>
      <p:sp>
        <p:nvSpPr>
          <p:cNvPr id="9" name="TextBox 8"/>
          <p:cNvSpPr txBox="1"/>
          <p:nvPr/>
        </p:nvSpPr>
        <p:spPr>
          <a:xfrm>
            <a:off x="3613393" y="767753"/>
            <a:ext cx="4653518" cy="461665"/>
          </a:xfrm>
          <a:prstGeom prst="rect">
            <a:avLst/>
          </a:prstGeom>
          <a:noFill/>
        </p:spPr>
        <p:txBody>
          <a:bodyPr wrap="none" rtlCol="0">
            <a:spAutoFit/>
          </a:bodyPr>
          <a:lstStyle/>
          <a:p>
            <a:r>
              <a:rPr lang="pt-BR" sz="2400" dirty="0" err="1">
                <a:solidFill>
                  <a:srgbClr val="7030A0"/>
                </a:solidFill>
                <a:latin typeface="Arial Rounded MT Bold" panose="020F0704030504030204" pitchFamily="34" charset="0"/>
              </a:rPr>
              <a:t>Differences</a:t>
            </a:r>
            <a:r>
              <a:rPr lang="pt-BR" sz="2400" dirty="0">
                <a:solidFill>
                  <a:srgbClr val="7030A0"/>
                </a:solidFill>
                <a:latin typeface="Arial Rounded MT Bold" panose="020F0704030504030204" pitchFamily="34" charset="0"/>
              </a:rPr>
              <a:t> </a:t>
            </a:r>
            <a:r>
              <a:rPr lang="pt-BR" sz="2400" dirty="0" err="1">
                <a:solidFill>
                  <a:srgbClr val="7030A0"/>
                </a:solidFill>
                <a:latin typeface="Arial Rounded MT Bold" panose="020F0704030504030204" pitchFamily="34" charset="0"/>
              </a:rPr>
              <a:t>with</a:t>
            </a:r>
            <a:r>
              <a:rPr lang="pt-BR" sz="2400" dirty="0">
                <a:solidFill>
                  <a:srgbClr val="7030A0"/>
                </a:solidFill>
                <a:latin typeface="Arial Rounded MT Bold" panose="020F0704030504030204" pitchFamily="34" charset="0"/>
              </a:rPr>
              <a:t> normal PCR?</a:t>
            </a:r>
          </a:p>
        </p:txBody>
      </p:sp>
    </p:spTree>
    <p:extLst>
      <p:ext uri="{BB962C8B-B14F-4D97-AF65-F5344CB8AC3E}">
        <p14:creationId xmlns:p14="http://schemas.microsoft.com/office/powerpoint/2010/main" val="314100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888" y="548680"/>
            <a:ext cx="4572000" cy="2246769"/>
          </a:xfrm>
          <a:prstGeom prst="rect">
            <a:avLst/>
          </a:prstGeom>
        </p:spPr>
        <p:txBody>
          <a:bodyPr>
            <a:spAutoFit/>
          </a:bodyPr>
          <a:lstStyle/>
          <a:p>
            <a:r>
              <a:rPr lang="en-US" altLang="pt-BR" sz="2800" dirty="0" err="1">
                <a:latin typeface="Arial Rounded MT Bold" panose="020F0704030504030204" pitchFamily="34" charset="0"/>
              </a:rPr>
              <a:t>Taq</a:t>
            </a:r>
            <a:r>
              <a:rPr lang="en-US" altLang="pt-BR" sz="2800" dirty="0">
                <a:latin typeface="Arial Rounded MT Bold" panose="020F0704030504030204" pitchFamily="34" charset="0"/>
              </a:rPr>
              <a:t> polymerase can only synthesize DNA, so how do we study gene expression (RNA) using </a:t>
            </a:r>
            <a:r>
              <a:rPr lang="en-US" altLang="pt-BR" sz="2800" dirty="0" err="1">
                <a:latin typeface="Arial Rounded MT Bold" panose="020F0704030504030204" pitchFamily="34" charset="0"/>
              </a:rPr>
              <a:t>qPCR</a:t>
            </a:r>
            <a:r>
              <a:rPr lang="en-US" altLang="pt-BR" sz="2800" dirty="0">
                <a:latin typeface="Arial Rounded MT Bold" panose="020F0704030504030204" pitchFamily="34" charset="0"/>
              </a:rPr>
              <a:t>?</a:t>
            </a:r>
          </a:p>
        </p:txBody>
      </p:sp>
      <p:sp>
        <p:nvSpPr>
          <p:cNvPr id="3" name="Rectangle 2"/>
          <p:cNvSpPr txBox="1">
            <a:spLocks noChangeArrowheads="1"/>
          </p:cNvSpPr>
          <p:nvPr/>
        </p:nvSpPr>
        <p:spPr>
          <a:xfrm>
            <a:off x="304800" y="33265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What is Real-Time PCR?</a:t>
            </a: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6381097" y="3529203"/>
            <a:ext cx="2397003" cy="707886"/>
          </a:xfrm>
          <a:prstGeom prst="rect">
            <a:avLst/>
          </a:prstGeom>
          <a:noFill/>
        </p:spPr>
        <p:txBody>
          <a:bodyPr wrap="none" rtlCol="0">
            <a:spAutoFit/>
          </a:bodyPr>
          <a:lstStyle/>
          <a:p>
            <a:r>
              <a:rPr lang="pt-BR" sz="2000" dirty="0">
                <a:solidFill>
                  <a:srgbClr val="7030A0"/>
                </a:solidFill>
              </a:rPr>
              <a:t>Reverse </a:t>
            </a:r>
            <a:r>
              <a:rPr lang="pt-BR" sz="2000" dirty="0" err="1">
                <a:solidFill>
                  <a:srgbClr val="7030A0"/>
                </a:solidFill>
              </a:rPr>
              <a:t>transcription</a:t>
            </a:r>
            <a:endParaRPr lang="pt-BR" sz="2000" dirty="0">
              <a:solidFill>
                <a:srgbClr val="7030A0"/>
              </a:solidFill>
            </a:endParaRPr>
          </a:p>
          <a:p>
            <a:r>
              <a:rPr lang="pt-BR" sz="2000" dirty="0">
                <a:solidFill>
                  <a:srgbClr val="7030A0"/>
                </a:solidFill>
              </a:rPr>
              <a:t>RNA -&gt; DNA (</a:t>
            </a:r>
            <a:r>
              <a:rPr lang="pt-BR" sz="2000" dirty="0" err="1">
                <a:solidFill>
                  <a:srgbClr val="7030A0"/>
                </a:solidFill>
              </a:rPr>
              <a:t>cDNA</a:t>
            </a:r>
            <a:r>
              <a:rPr lang="pt-BR" sz="2000" dirty="0">
                <a:solidFill>
                  <a:srgbClr val="7030A0"/>
                </a:solidFill>
              </a:rPr>
              <a:t>)</a:t>
            </a:r>
          </a:p>
        </p:txBody>
      </p:sp>
      <p:pic>
        <p:nvPicPr>
          <p:cNvPr id="7" name="Picture 4" descr="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3838" y="2999656"/>
            <a:ext cx="2673193" cy="341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1560" y="273893"/>
            <a:ext cx="7488832" cy="6467475"/>
          </a:xfrm>
          <a:prstGeom prst="rect">
            <a:avLst/>
          </a:prstGeom>
        </p:spPr>
      </p:pic>
    </p:spTree>
    <p:extLst>
      <p:ext uri="{BB962C8B-B14F-4D97-AF65-F5344CB8AC3E}">
        <p14:creationId xmlns:p14="http://schemas.microsoft.com/office/powerpoint/2010/main" val="299194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31A1984-EE0D-4E18-9622-DFCBD0B70C21}"/>
              </a:ext>
            </a:extLst>
          </p:cNvPr>
          <p:cNvSpPr>
            <a:spLocks noGrp="1"/>
          </p:cNvSpPr>
          <p:nvPr>
            <p:ph idx="1"/>
          </p:nvPr>
        </p:nvSpPr>
        <p:spPr/>
        <p:txBody>
          <a:bodyPr>
            <a:normAutofit/>
          </a:bodyPr>
          <a:lstStyle/>
          <a:p>
            <a:pPr algn="ctr"/>
            <a:r>
              <a:rPr lang="en-US" b="0" i="0" dirty="0">
                <a:solidFill>
                  <a:srgbClr val="000000"/>
                </a:solidFill>
                <a:effectLst/>
                <a:latin typeface="Times New Roman" panose="02020603050405020304" pitchFamily="18" charset="0"/>
                <a:cs typeface="Times New Roman" panose="02020603050405020304" pitchFamily="18" charset="0"/>
              </a:rPr>
              <a:t>This is equivalent to approximately </a:t>
            </a:r>
            <a:r>
              <a:rPr lang="en-US" b="0" i="0" dirty="0">
                <a:solidFill>
                  <a:srgbClr val="FF0000"/>
                </a:solidFill>
                <a:effectLst/>
                <a:latin typeface="Times New Roman" panose="02020603050405020304" pitchFamily="18" charset="0"/>
                <a:cs typeface="Times New Roman" panose="02020603050405020304" pitchFamily="18" charset="0"/>
              </a:rPr>
              <a:t>100 </a:t>
            </a:r>
            <a:r>
              <a:rPr lang="en-US" b="0" i="0" dirty="0" err="1">
                <a:solidFill>
                  <a:srgbClr val="FF0000"/>
                </a:solidFill>
                <a:effectLst/>
                <a:latin typeface="Times New Roman" panose="02020603050405020304" pitchFamily="18" charset="0"/>
                <a:cs typeface="Times New Roman" panose="02020603050405020304" pitchFamily="18" charset="0"/>
              </a:rPr>
              <a:t>pg</a:t>
            </a:r>
            <a:r>
              <a:rPr lang="en-US" b="0" i="0" dirty="0">
                <a:solidFill>
                  <a:srgbClr val="FF0000"/>
                </a:solidFill>
                <a:effectLst/>
                <a:latin typeface="Times New Roman" panose="02020603050405020304" pitchFamily="18" charset="0"/>
                <a:cs typeface="Times New Roman" panose="02020603050405020304" pitchFamily="18" charset="0"/>
              </a:rPr>
              <a:t> to 1</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FF0000"/>
                </a:solidFill>
                <a:effectLst/>
                <a:latin typeface="Times New Roman" panose="02020603050405020304" pitchFamily="18" charset="0"/>
                <a:cs typeface="Times New Roman" panose="02020603050405020304" pitchFamily="18" charset="0"/>
              </a:rPr>
              <a:t>μg</a:t>
            </a:r>
            <a:r>
              <a:rPr lang="en-US" b="0" i="0" dirty="0">
                <a:solidFill>
                  <a:srgbClr val="000000"/>
                </a:solidFill>
                <a:effectLst/>
                <a:latin typeface="Times New Roman" panose="02020603050405020304" pitchFamily="18" charset="0"/>
                <a:cs typeface="Times New Roman" panose="02020603050405020304" pitchFamily="18" charset="0"/>
              </a:rPr>
              <a:t> of genomic DNA, or cDNA generated from </a:t>
            </a:r>
            <a:r>
              <a:rPr lang="en-US" b="0" i="0" dirty="0">
                <a:solidFill>
                  <a:srgbClr val="FF0000"/>
                </a:solidFill>
                <a:effectLst/>
                <a:latin typeface="Times New Roman" panose="02020603050405020304" pitchFamily="18" charset="0"/>
                <a:cs typeface="Times New Roman" panose="02020603050405020304" pitchFamily="18" charset="0"/>
              </a:rPr>
              <a:t>1 </a:t>
            </a:r>
            <a:r>
              <a:rPr lang="en-US" b="0" i="0" dirty="0" err="1">
                <a:solidFill>
                  <a:srgbClr val="FF0000"/>
                </a:solidFill>
                <a:effectLst/>
                <a:latin typeface="Times New Roman" panose="02020603050405020304" pitchFamily="18" charset="0"/>
                <a:cs typeface="Times New Roman" panose="02020603050405020304" pitchFamily="18" charset="0"/>
              </a:rPr>
              <a:t>pg</a:t>
            </a:r>
            <a:r>
              <a:rPr lang="en-US" b="0" i="0" dirty="0">
                <a:solidFill>
                  <a:srgbClr val="FF0000"/>
                </a:solidFill>
                <a:effectLst/>
                <a:latin typeface="Times New Roman" panose="02020603050405020304" pitchFamily="18" charset="0"/>
                <a:cs typeface="Times New Roman" panose="02020603050405020304" pitchFamily="18" charset="0"/>
              </a:rPr>
              <a:t> to 100 ng</a:t>
            </a:r>
            <a:r>
              <a:rPr lang="en-US" b="0" i="0" dirty="0">
                <a:solidFill>
                  <a:srgbClr val="000000"/>
                </a:solidFill>
                <a:effectLst/>
                <a:latin typeface="Times New Roman" panose="02020603050405020304" pitchFamily="18" charset="0"/>
                <a:cs typeface="Times New Roman" panose="02020603050405020304" pitchFamily="18" charset="0"/>
              </a:rPr>
              <a:t> of total RNA.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076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E8D4E8-5003-447D-8522-C8253D133317}"/>
              </a:ext>
            </a:extLst>
          </p:cNvPr>
          <p:cNvSpPr>
            <a:spLocks noGrp="1"/>
          </p:cNvSpPr>
          <p:nvPr>
            <p:ph idx="1"/>
          </p:nvPr>
        </p:nvSpPr>
        <p:spPr>
          <a:xfrm>
            <a:off x="323528" y="260648"/>
            <a:ext cx="8229600" cy="6480720"/>
          </a:xfrm>
        </p:spPr>
        <p:txBody>
          <a:bodyPr>
            <a:normAutofit fontScale="92500" lnSpcReduction="10000"/>
          </a:bodyPr>
          <a:lstStyle/>
          <a:p>
            <a:r>
              <a:rPr lang="en-US" sz="2400" b="1" i="0" dirty="0">
                <a:effectLst/>
                <a:latin typeface="Times New Roman" panose="02020603050405020304" pitchFamily="18" charset="0"/>
                <a:cs typeface="Times New Roman" panose="02020603050405020304" pitchFamily="18" charset="0"/>
              </a:rPr>
              <a:t>Two-step </a:t>
            </a:r>
            <a:r>
              <a:rPr lang="en-US" sz="2400" b="1" i="0" dirty="0" err="1">
                <a:effectLst/>
                <a:latin typeface="Times New Roman" panose="02020603050405020304" pitchFamily="18" charset="0"/>
                <a:cs typeface="Times New Roman" panose="02020603050405020304" pitchFamily="18" charset="0"/>
              </a:rPr>
              <a:t>qRT</a:t>
            </a:r>
            <a:r>
              <a:rPr lang="en-US" sz="2400" b="1" i="0" dirty="0">
                <a:effectLst/>
                <a:latin typeface="Times New Roman" panose="02020603050405020304" pitchFamily="18" charset="0"/>
                <a:cs typeface="Times New Roman" panose="02020603050405020304" pitchFamily="18" charset="0"/>
              </a:rPr>
              <a:t>-PCR</a:t>
            </a:r>
          </a:p>
          <a:p>
            <a:r>
              <a:rPr lang="en-US" sz="2400" b="0" i="0" dirty="0">
                <a:solidFill>
                  <a:srgbClr val="58595B"/>
                </a:solidFill>
                <a:effectLst/>
                <a:latin typeface="Times New Roman" panose="02020603050405020304" pitchFamily="18" charset="0"/>
                <a:cs typeface="Times New Roman" panose="02020603050405020304" pitchFamily="18" charset="0"/>
              </a:rPr>
              <a:t/>
            </a:r>
            <a:br>
              <a:rPr lang="en-US" sz="2400" b="0" i="0" dirty="0">
                <a:solidFill>
                  <a:srgbClr val="58595B"/>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Two-step quantitative reverse transcriptase PCR (</a:t>
            </a:r>
            <a:r>
              <a:rPr lang="en-US" sz="2400" b="0" i="0" dirty="0" err="1">
                <a:solidFill>
                  <a:srgbClr val="000000"/>
                </a:solidFill>
                <a:effectLst/>
                <a:latin typeface="Times New Roman" panose="02020603050405020304" pitchFamily="18" charset="0"/>
                <a:cs typeface="Times New Roman" panose="02020603050405020304" pitchFamily="18" charset="0"/>
              </a:rPr>
              <a:t>qRT</a:t>
            </a:r>
            <a:r>
              <a:rPr lang="en-US" sz="2400" b="0" i="0" dirty="0">
                <a:solidFill>
                  <a:srgbClr val="000000"/>
                </a:solidFill>
                <a:effectLst/>
                <a:latin typeface="Times New Roman" panose="02020603050405020304" pitchFamily="18" charset="0"/>
                <a:cs typeface="Times New Roman" panose="02020603050405020304" pitchFamily="18" charset="0"/>
              </a:rPr>
              <a:t>-PCR) starts with the </a:t>
            </a:r>
            <a:r>
              <a:rPr lang="en-US" sz="2400" b="0" i="0" dirty="0">
                <a:solidFill>
                  <a:srgbClr val="FF0000"/>
                </a:solidFill>
                <a:effectLst/>
                <a:latin typeface="Times New Roman" panose="02020603050405020304" pitchFamily="18" charset="0"/>
                <a:cs typeface="Times New Roman" panose="02020603050405020304" pitchFamily="18" charset="0"/>
              </a:rPr>
              <a:t>reverse transcription of either total RNA or poly(A)+ RNA into cDNA using a reverse transcriptase (RT).</a:t>
            </a:r>
          </a:p>
          <a:p>
            <a:r>
              <a:rPr lang="en-US" sz="2400" b="0" i="0" dirty="0">
                <a:solidFill>
                  <a:srgbClr val="000000"/>
                </a:solidFill>
                <a:effectLst/>
                <a:latin typeface="Times New Roman" panose="02020603050405020304" pitchFamily="18" charset="0"/>
                <a:cs typeface="Times New Roman" panose="02020603050405020304" pitchFamily="18" charset="0"/>
              </a:rPr>
              <a:t/>
            </a:r>
            <a:br>
              <a:rPr lang="en-US"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This </a:t>
            </a:r>
            <a:r>
              <a:rPr lang="en-US" sz="2400" b="0" i="0" dirty="0" err="1">
                <a:solidFill>
                  <a:srgbClr val="000000"/>
                </a:solidFill>
                <a:effectLst/>
                <a:latin typeface="Times New Roman" panose="02020603050405020304" pitchFamily="18" charset="0"/>
                <a:cs typeface="Times New Roman" panose="02020603050405020304" pitchFamily="18" charset="0"/>
              </a:rPr>
              <a:t>frst</a:t>
            </a:r>
            <a:r>
              <a:rPr lang="en-US" sz="2400" b="0" i="0" dirty="0">
                <a:solidFill>
                  <a:srgbClr val="000000"/>
                </a:solidFill>
                <a:effectLst/>
                <a:latin typeface="Times New Roman" panose="02020603050405020304" pitchFamily="18" charset="0"/>
                <a:cs typeface="Times New Roman" panose="02020603050405020304" pitchFamily="18" charset="0"/>
              </a:rPr>
              <a:t>-strand cDNA synthesis reaction can be primed using random primers, oligo(dT), or gene-</a:t>
            </a:r>
            <a:r>
              <a:rPr lang="en-US" sz="2400" b="0" i="0" dirty="0" err="1">
                <a:solidFill>
                  <a:srgbClr val="000000"/>
                </a:solidFill>
                <a:effectLst/>
                <a:latin typeface="Times New Roman" panose="02020603050405020304" pitchFamily="18" charset="0"/>
                <a:cs typeface="Times New Roman" panose="02020603050405020304" pitchFamily="18" charset="0"/>
              </a:rPr>
              <a:t>specifc</a:t>
            </a:r>
            <a:r>
              <a:rPr lang="en-US" sz="2400" b="0" i="0" dirty="0">
                <a:solidFill>
                  <a:srgbClr val="000000"/>
                </a:solidFill>
                <a:effectLst/>
                <a:latin typeface="Times New Roman" panose="02020603050405020304" pitchFamily="18" charset="0"/>
                <a:cs typeface="Times New Roman" panose="02020603050405020304" pitchFamily="18" charset="0"/>
              </a:rPr>
              <a:t> primers (GSPs).</a:t>
            </a:r>
          </a:p>
          <a:p>
            <a:r>
              <a:rPr lang="en-US" sz="2400" b="0" i="0" dirty="0">
                <a:solidFill>
                  <a:srgbClr val="000000"/>
                </a:solidFill>
                <a:effectLst/>
                <a:latin typeface="Times New Roman" panose="02020603050405020304" pitchFamily="18" charset="0"/>
                <a:cs typeface="Times New Roman" panose="02020603050405020304" pitchFamily="18" charset="0"/>
              </a:rPr>
              <a:t> </a:t>
            </a:r>
          </a:p>
          <a:p>
            <a:r>
              <a:rPr lang="en-US" sz="2400" b="0" i="0" dirty="0">
                <a:solidFill>
                  <a:srgbClr val="FF0000"/>
                </a:solidFill>
                <a:effectLst/>
                <a:latin typeface="Times New Roman" panose="02020603050405020304" pitchFamily="18" charset="0"/>
                <a:cs typeface="Times New Roman" panose="02020603050405020304" pitchFamily="18" charset="0"/>
              </a:rPr>
              <a:t>To give an equal representation of all targets in real-time PCR </a:t>
            </a:r>
            <a:r>
              <a:rPr lang="en-US" sz="2400" b="0" i="0" dirty="0">
                <a:solidFill>
                  <a:srgbClr val="000000"/>
                </a:solidFill>
                <a:effectLst/>
                <a:latin typeface="Times New Roman" panose="02020603050405020304" pitchFamily="18" charset="0"/>
                <a:cs typeface="Times New Roman" panose="02020603050405020304" pitchFamily="18" charset="0"/>
              </a:rPr>
              <a:t>applications and </a:t>
            </a:r>
            <a:r>
              <a:rPr lang="en-US" sz="2400" b="0" i="0" dirty="0">
                <a:solidFill>
                  <a:srgbClr val="FF0000"/>
                </a:solidFill>
                <a:effectLst/>
                <a:latin typeface="Times New Roman" panose="02020603050405020304" pitchFamily="18" charset="0"/>
                <a:cs typeface="Times New Roman" panose="02020603050405020304" pitchFamily="18" charset="0"/>
              </a:rPr>
              <a:t>to avoid the 3 bias of oligo(dT) primers, many researchers use random primers or a mixture of oligo(dT) and random primers.</a:t>
            </a:r>
          </a:p>
          <a:p>
            <a:r>
              <a:rPr lang="en-US" sz="2400" b="0" i="0" dirty="0">
                <a:solidFill>
                  <a:srgbClr val="000000"/>
                </a:solidFill>
                <a:effectLst/>
                <a:latin typeface="Times New Roman" panose="02020603050405020304" pitchFamily="18" charset="0"/>
                <a:cs typeface="Times New Roman" panose="02020603050405020304" pitchFamily="18" charset="0"/>
              </a:rPr>
              <a:t/>
            </a:r>
            <a:br>
              <a:rPr lang="en-US"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The temperature used for cDNA synthesis depends on the RT enzyme chosen. </a:t>
            </a:r>
          </a:p>
          <a:p>
            <a:r>
              <a:rPr lang="en-US" sz="2400" b="0" i="0" dirty="0">
                <a:solidFill>
                  <a:srgbClr val="000000"/>
                </a:solidFill>
                <a:effectLst/>
                <a:latin typeface="Times New Roman" panose="02020603050405020304" pitchFamily="18" charset="0"/>
                <a:cs typeface="Times New Roman" panose="02020603050405020304" pitchFamily="18" charset="0"/>
              </a:rPr>
              <a:t>Next, approximately </a:t>
            </a:r>
            <a:r>
              <a:rPr lang="en-US" sz="2400" b="0" i="0" dirty="0">
                <a:solidFill>
                  <a:srgbClr val="FF0000"/>
                </a:solidFill>
                <a:effectLst/>
                <a:latin typeface="Times New Roman" panose="02020603050405020304" pitchFamily="18" charset="0"/>
                <a:cs typeface="Times New Roman" panose="02020603050405020304" pitchFamily="18" charset="0"/>
              </a:rPr>
              <a:t>10% of the cDNA is transferred to a separate tube for the real-time PCR reaction.</a:t>
            </a:r>
            <a:br>
              <a:rPr lang="en-US" sz="2400" b="0" i="0" dirty="0">
                <a:solidFill>
                  <a:srgbClr val="FF0000"/>
                </a:solidFill>
                <a:effectLst/>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36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3A6E4D8F-4646-4BAD-B745-FF671B191F39}"/>
              </a:ext>
            </a:extLst>
          </p:cNvPr>
          <p:cNvSpPr>
            <a:spLocks noGrp="1"/>
          </p:cNvSpPr>
          <p:nvPr>
            <p:ph idx="1"/>
          </p:nvPr>
        </p:nvSpPr>
        <p:spPr>
          <a:xfrm>
            <a:off x="251520" y="332656"/>
            <a:ext cx="8229600" cy="6192688"/>
          </a:xfrm>
        </p:spPr>
        <p:txBody>
          <a:bodyPr>
            <a:normAutofit/>
          </a:bodyPr>
          <a:lstStyle/>
          <a:p>
            <a:r>
              <a:rPr lang="en-US" sz="3200" b="1" i="0" dirty="0">
                <a:effectLst/>
                <a:latin typeface="Times New Roman" panose="02020603050405020304" pitchFamily="18" charset="0"/>
                <a:cs typeface="Times New Roman" panose="02020603050405020304" pitchFamily="18" charset="0"/>
              </a:rPr>
              <a:t>One-step </a:t>
            </a:r>
            <a:r>
              <a:rPr lang="en-US" sz="3200" b="1" i="0" dirty="0" err="1">
                <a:effectLst/>
                <a:latin typeface="Times New Roman" panose="02020603050405020304" pitchFamily="18" charset="0"/>
                <a:cs typeface="Times New Roman" panose="02020603050405020304" pitchFamily="18" charset="0"/>
              </a:rPr>
              <a:t>qRT</a:t>
            </a:r>
            <a:r>
              <a:rPr lang="en-US" sz="3200" b="1" i="0" dirty="0">
                <a:effectLst/>
                <a:latin typeface="Times New Roman" panose="02020603050405020304" pitchFamily="18" charset="0"/>
                <a:cs typeface="Times New Roman" panose="02020603050405020304" pitchFamily="18" charset="0"/>
              </a:rPr>
              <a:t>-PCR</a:t>
            </a:r>
            <a:br>
              <a:rPr lang="en-US" sz="3200" b="1" i="0" dirty="0">
                <a:effectLst/>
                <a:latin typeface="Times New Roman" panose="02020603050405020304" pitchFamily="18" charset="0"/>
                <a:cs typeface="Times New Roman" panose="02020603050405020304" pitchFamily="18" charset="0"/>
              </a:rPr>
            </a:br>
            <a:r>
              <a:rPr lang="en-US" sz="2800" b="0" i="0" dirty="0">
                <a:effectLst/>
                <a:latin typeface="Times New Roman" panose="02020603050405020304" pitchFamily="18" charset="0"/>
                <a:cs typeface="Times New Roman" panose="02020603050405020304" pitchFamily="18" charset="0"/>
              </a:rPr>
              <a:t>One-step </a:t>
            </a:r>
            <a:r>
              <a:rPr lang="en-US" sz="2800" b="0" i="0" dirty="0" err="1">
                <a:effectLst/>
                <a:latin typeface="Times New Roman" panose="02020603050405020304" pitchFamily="18" charset="0"/>
                <a:cs typeface="Times New Roman" panose="02020603050405020304" pitchFamily="18" charset="0"/>
              </a:rPr>
              <a:t>qRT</a:t>
            </a:r>
            <a:r>
              <a:rPr lang="en-US" sz="2800" b="0" i="0" dirty="0">
                <a:effectLst/>
                <a:latin typeface="Times New Roman" panose="02020603050405020304" pitchFamily="18" charset="0"/>
                <a:cs typeface="Times New Roman" panose="02020603050405020304" pitchFamily="18" charset="0"/>
              </a:rPr>
              <a:t>-PCR combines the first-strand cDNA synthesis reaction and real-time PCR reaction in the same tube, </a:t>
            </a:r>
            <a:r>
              <a:rPr lang="en-US" sz="2800" b="0" i="0" dirty="0">
                <a:solidFill>
                  <a:srgbClr val="FF0000"/>
                </a:solidFill>
                <a:effectLst/>
                <a:latin typeface="Times New Roman" panose="02020603050405020304" pitchFamily="18" charset="0"/>
                <a:cs typeface="Times New Roman" panose="02020603050405020304" pitchFamily="18" charset="0"/>
              </a:rPr>
              <a:t>simplifying reaction setup and reducing the possibility of contamination. </a:t>
            </a:r>
          </a:p>
          <a:p>
            <a:endParaRPr lang="en-US" sz="2800" b="0" i="0" dirty="0">
              <a:effectLst/>
              <a:latin typeface="Times New Roman" panose="02020603050405020304" pitchFamily="18" charset="0"/>
              <a:cs typeface="Times New Roman" panose="02020603050405020304" pitchFamily="18" charset="0"/>
            </a:endParaRPr>
          </a:p>
          <a:p>
            <a:r>
              <a:rPr lang="en-US" sz="2800" b="0" i="0" dirty="0">
                <a:solidFill>
                  <a:srgbClr val="FF0000"/>
                </a:solidFill>
                <a:effectLst/>
                <a:latin typeface="Times New Roman" panose="02020603050405020304" pitchFamily="18" charset="0"/>
                <a:cs typeface="Times New Roman" panose="02020603050405020304" pitchFamily="18" charset="0"/>
              </a:rPr>
              <a:t>Gene-</a:t>
            </a:r>
            <a:r>
              <a:rPr lang="en-US" sz="2800" b="0" i="0" dirty="0" err="1">
                <a:solidFill>
                  <a:srgbClr val="FF0000"/>
                </a:solidFill>
                <a:effectLst/>
                <a:latin typeface="Times New Roman" panose="02020603050405020304" pitchFamily="18" charset="0"/>
                <a:cs typeface="Times New Roman" panose="02020603050405020304" pitchFamily="18" charset="0"/>
              </a:rPr>
              <a:t>specifc</a:t>
            </a:r>
            <a:r>
              <a:rPr lang="en-US" sz="2800" b="0" i="0" dirty="0">
                <a:solidFill>
                  <a:srgbClr val="FF0000"/>
                </a:solidFill>
                <a:effectLst/>
                <a:latin typeface="Times New Roman" panose="02020603050405020304" pitchFamily="18" charset="0"/>
                <a:cs typeface="Times New Roman" panose="02020603050405020304" pitchFamily="18" charset="0"/>
              </a:rPr>
              <a:t> primers (GSP) </a:t>
            </a:r>
            <a:r>
              <a:rPr lang="en-US" sz="2800" b="0" i="0" dirty="0">
                <a:solidFill>
                  <a:srgbClr val="000000"/>
                </a:solidFill>
                <a:effectLst/>
                <a:latin typeface="Times New Roman" panose="02020603050405020304" pitchFamily="18" charset="0"/>
                <a:cs typeface="Times New Roman" panose="02020603050405020304" pitchFamily="18" charset="0"/>
              </a:rPr>
              <a:t>are required. </a:t>
            </a:r>
          </a:p>
          <a:p>
            <a:endParaRPr lang="en-US" sz="2800" b="0" i="0" dirty="0">
              <a:solidFill>
                <a:srgbClr val="000000"/>
              </a:solidFill>
              <a:effectLst/>
              <a:latin typeface="Times New Roman" panose="02020603050405020304" pitchFamily="18" charset="0"/>
              <a:cs typeface="Times New Roman" panose="02020603050405020304" pitchFamily="18" charset="0"/>
            </a:endParaRPr>
          </a:p>
          <a:p>
            <a:r>
              <a:rPr lang="en-US" sz="2800" b="0" i="0" dirty="0">
                <a:solidFill>
                  <a:srgbClr val="000000"/>
                </a:solidFill>
                <a:effectLst/>
                <a:latin typeface="Times New Roman" panose="02020603050405020304" pitchFamily="18" charset="0"/>
                <a:cs typeface="Times New Roman" panose="02020603050405020304" pitchFamily="18" charset="0"/>
              </a:rPr>
              <a:t>This is because using oligo(dT) or random</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0" i="0" dirty="0">
                <a:solidFill>
                  <a:srgbClr val="000000"/>
                </a:solidFill>
                <a:effectLst/>
                <a:latin typeface="Times New Roman" panose="02020603050405020304" pitchFamily="18" charset="0"/>
                <a:cs typeface="Times New Roman" panose="02020603050405020304" pitchFamily="18" charset="0"/>
              </a:rPr>
              <a:t>primers will </a:t>
            </a:r>
            <a:r>
              <a:rPr lang="en-US" sz="2800" b="0" i="0" dirty="0">
                <a:solidFill>
                  <a:srgbClr val="FF0000"/>
                </a:solidFill>
                <a:effectLst/>
                <a:latin typeface="Times New Roman" panose="02020603050405020304" pitchFamily="18" charset="0"/>
                <a:cs typeface="Times New Roman" panose="02020603050405020304" pitchFamily="18" charset="0"/>
              </a:rPr>
              <a:t>generate non </a:t>
            </a:r>
            <a:r>
              <a:rPr lang="en-US" sz="2800" b="0" i="0" dirty="0" err="1">
                <a:solidFill>
                  <a:srgbClr val="FF0000"/>
                </a:solidFill>
                <a:effectLst/>
                <a:latin typeface="Times New Roman" panose="02020603050405020304" pitchFamily="18" charset="0"/>
                <a:cs typeface="Times New Roman" panose="02020603050405020304" pitchFamily="18" charset="0"/>
              </a:rPr>
              <a:t>specifc</a:t>
            </a:r>
            <a:r>
              <a:rPr lang="en-US" sz="2800" b="0" i="0" dirty="0">
                <a:solidFill>
                  <a:srgbClr val="FF0000"/>
                </a:solidFill>
                <a:effectLst/>
                <a:latin typeface="Times New Roman" panose="02020603050405020304" pitchFamily="18" charset="0"/>
                <a:cs typeface="Times New Roman" panose="02020603050405020304" pitchFamily="18" charset="0"/>
              </a:rPr>
              <a:t> products in the one-step procedure and reduce the amount of product of interest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89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690" t="23321" r="38952" b="12538"/>
          <a:stretch/>
        </p:blipFill>
        <p:spPr bwMode="auto">
          <a:xfrm>
            <a:off x="36345" y="1099432"/>
            <a:ext cx="2808000" cy="452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473" t="34468" r="42133" b="24114"/>
          <a:stretch/>
        </p:blipFill>
        <p:spPr bwMode="auto">
          <a:xfrm>
            <a:off x="2915816" y="1104029"/>
            <a:ext cx="2988000" cy="451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211" t="16184" r="35210" b="6950"/>
          <a:stretch/>
        </p:blipFill>
        <p:spPr bwMode="auto">
          <a:xfrm>
            <a:off x="5965336" y="1099432"/>
            <a:ext cx="3096000" cy="452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91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62068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What is Real-Time PCR used for?</a:t>
            </a:r>
          </a:p>
        </p:txBody>
      </p:sp>
      <p:sp>
        <p:nvSpPr>
          <p:cNvPr id="3" name="Rectangle 3"/>
          <p:cNvSpPr txBox="1">
            <a:spLocks noChangeArrowheads="1"/>
          </p:cNvSpPr>
          <p:nvPr/>
        </p:nvSpPr>
        <p:spPr>
          <a:xfrm>
            <a:off x="3200400" y="639738"/>
            <a:ext cx="5867400" cy="48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400" b="1" dirty="0"/>
              <a:t>Real-Time PCR has become a cornerstone of molecular biology:</a:t>
            </a:r>
          </a:p>
          <a:p>
            <a:pPr>
              <a:buFontTx/>
              <a:buNone/>
            </a:pPr>
            <a:endParaRPr lang="en-US" altLang="en-US" sz="2400" b="1" dirty="0"/>
          </a:p>
          <a:p>
            <a:r>
              <a:rPr lang="en-US" altLang="en-US" sz="2400" b="1" u="sng" dirty="0">
                <a:solidFill>
                  <a:srgbClr val="7030A0"/>
                </a:solidFill>
              </a:rPr>
              <a:t>Gene expression analysis</a:t>
            </a:r>
          </a:p>
          <a:p>
            <a:pPr lvl="1"/>
            <a:r>
              <a:rPr lang="en-US" altLang="en-US" sz="2400" dirty="0"/>
              <a:t>Medical research (SNP, tumor and normal, signaling pathway)</a:t>
            </a:r>
          </a:p>
          <a:p>
            <a:pPr lvl="1"/>
            <a:r>
              <a:rPr lang="en-US" altLang="en-US" sz="2400" dirty="0"/>
              <a:t>Drug research</a:t>
            </a:r>
          </a:p>
          <a:p>
            <a:r>
              <a:rPr lang="en-US" altLang="en-US" sz="2400" b="1" dirty="0"/>
              <a:t>Disease diagnosis</a:t>
            </a:r>
          </a:p>
          <a:p>
            <a:pPr lvl="1"/>
            <a:r>
              <a:rPr lang="en-US" altLang="en-US" sz="2400" dirty="0"/>
              <a:t>Viral quantification</a:t>
            </a:r>
          </a:p>
          <a:p>
            <a:r>
              <a:rPr lang="en-US" altLang="en-US" sz="2400" b="1" dirty="0"/>
              <a:t>Food testing</a:t>
            </a:r>
          </a:p>
          <a:p>
            <a:pPr lvl="1"/>
            <a:r>
              <a:rPr lang="en-US" altLang="en-US" sz="2400" dirty="0"/>
              <a:t>Percent GMO food</a:t>
            </a:r>
          </a:p>
          <a:p>
            <a:r>
              <a:rPr lang="en-US" altLang="en-US" sz="2400" b="1" dirty="0"/>
              <a:t>Transgenic research</a:t>
            </a:r>
          </a:p>
          <a:p>
            <a:pPr lvl="1"/>
            <a:r>
              <a:rPr lang="en-US" altLang="en-US" sz="2400" dirty="0"/>
              <a:t>Gene copy number</a:t>
            </a: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68459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271463" y="-47171"/>
            <a:ext cx="2743200" cy="5334000"/>
          </a:xfrm>
        </p:spPr>
        <p:txBody>
          <a:bodyPr>
            <a:normAutofit/>
          </a:bodyPr>
          <a:lstStyle/>
          <a:p>
            <a:r>
              <a:rPr lang="en-US" altLang="en-US" sz="3200" dirty="0">
                <a:solidFill>
                  <a:srgbClr val="FF8000"/>
                </a:solidFill>
              </a:rPr>
              <a:t>Real-Time PCR in Gene Expression Analysis</a:t>
            </a:r>
          </a:p>
        </p:txBody>
      </p:sp>
      <p:sp>
        <p:nvSpPr>
          <p:cNvPr id="517123" name="Rectangle 3"/>
          <p:cNvSpPr>
            <a:spLocks noGrp="1" noChangeArrowheads="1"/>
          </p:cNvSpPr>
          <p:nvPr>
            <p:ph type="body" sz="half" idx="1"/>
          </p:nvPr>
        </p:nvSpPr>
        <p:spPr>
          <a:xfrm>
            <a:off x="3543300" y="159770"/>
            <a:ext cx="5600700" cy="4572000"/>
          </a:xfrm>
        </p:spPr>
        <p:txBody>
          <a:bodyPr>
            <a:normAutofit/>
          </a:bodyPr>
          <a:lstStyle/>
          <a:p>
            <a:pPr>
              <a:lnSpc>
                <a:spcPct val="100000"/>
              </a:lnSpc>
              <a:buFontTx/>
              <a:buNone/>
            </a:pPr>
            <a:r>
              <a:rPr lang="en-US" altLang="en-US" sz="2800" dirty="0">
                <a:latin typeface="Arial" panose="020B0604020202020204" pitchFamily="34" charset="0"/>
              </a:rPr>
              <a:t>Example: BRCA1 Expression Profiling  </a:t>
            </a:r>
          </a:p>
          <a:p>
            <a:pPr>
              <a:lnSpc>
                <a:spcPct val="100000"/>
              </a:lnSpc>
              <a:buFontTx/>
              <a:buNone/>
            </a:pPr>
            <a:r>
              <a:rPr lang="en-US" altLang="en-US" sz="2800" dirty="0">
                <a:latin typeface="Arial" panose="020B0604020202020204" pitchFamily="34" charset="0"/>
              </a:rPr>
              <a:t>BRCA1 is a gene involved in tumor suppression.</a:t>
            </a:r>
          </a:p>
          <a:p>
            <a:pPr>
              <a:lnSpc>
                <a:spcPct val="100000"/>
              </a:lnSpc>
              <a:buFontTx/>
              <a:buNone/>
            </a:pPr>
            <a:r>
              <a:rPr lang="en-US" altLang="en-US" sz="2800" dirty="0">
                <a:latin typeface="Arial" panose="020B0604020202020204" pitchFamily="34" charset="0"/>
              </a:rPr>
              <a:t>BRCA1 controls the expression of other genes.</a:t>
            </a:r>
          </a:p>
          <a:p>
            <a:pPr>
              <a:lnSpc>
                <a:spcPct val="100000"/>
              </a:lnSpc>
              <a:buFontTx/>
              <a:buNone/>
            </a:pPr>
            <a:r>
              <a:rPr lang="en-US" altLang="en-US" sz="2800" dirty="0">
                <a:latin typeface="Arial" panose="020B0604020202020204" pitchFamily="34" charset="0"/>
              </a:rPr>
              <a:t>In order to monitor level of expression of BRCA1, real-time PCR is used.</a:t>
            </a:r>
          </a:p>
        </p:txBody>
      </p:sp>
      <p:pic>
        <p:nvPicPr>
          <p:cNvPr id="517124"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69311" y="4149080"/>
            <a:ext cx="3344692" cy="2588578"/>
          </a:xfrm>
          <a:noFill/>
          <a:ln/>
        </p:spPr>
      </p:pic>
      <p:sp>
        <p:nvSpPr>
          <p:cNvPr id="517125" name="Line 5"/>
          <p:cNvSpPr>
            <a:spLocks noChangeShapeType="1"/>
          </p:cNvSpPr>
          <p:nvPr/>
        </p:nvSpPr>
        <p:spPr bwMode="auto">
          <a:xfrm>
            <a:off x="5397500" y="4564063"/>
            <a:ext cx="234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7126" name="Text Box 6"/>
          <p:cNvSpPr txBox="1">
            <a:spLocks noChangeArrowheads="1"/>
          </p:cNvSpPr>
          <p:nvPr/>
        </p:nvSpPr>
        <p:spPr bwMode="auto">
          <a:xfrm>
            <a:off x="7838281" y="4331834"/>
            <a:ext cx="1003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DNA</a:t>
            </a:r>
          </a:p>
        </p:txBody>
      </p:sp>
      <p:sp>
        <p:nvSpPr>
          <p:cNvPr id="517127" name="Line 7"/>
          <p:cNvSpPr>
            <a:spLocks noChangeShapeType="1"/>
          </p:cNvSpPr>
          <p:nvPr/>
        </p:nvSpPr>
        <p:spPr bwMode="auto">
          <a:xfrm>
            <a:off x="5397500" y="5466669"/>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7128" name="Text Box 8"/>
          <p:cNvSpPr txBox="1">
            <a:spLocks noChangeArrowheads="1"/>
          </p:cNvSpPr>
          <p:nvPr/>
        </p:nvSpPr>
        <p:spPr bwMode="auto">
          <a:xfrm>
            <a:off x="7797800" y="5271407"/>
            <a:ext cx="13462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mRNA</a:t>
            </a:r>
          </a:p>
        </p:txBody>
      </p:sp>
      <p:sp>
        <p:nvSpPr>
          <p:cNvPr id="517129" name="AutoShape 9"/>
          <p:cNvSpPr>
            <a:spLocks noChangeArrowheads="1"/>
          </p:cNvSpPr>
          <p:nvPr/>
        </p:nvSpPr>
        <p:spPr bwMode="auto">
          <a:xfrm>
            <a:off x="6121400" y="4835071"/>
            <a:ext cx="622300" cy="5461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7130" name="Text Box 10"/>
          <p:cNvSpPr txBox="1">
            <a:spLocks noChangeArrowheads="1"/>
          </p:cNvSpPr>
          <p:nvPr/>
        </p:nvSpPr>
        <p:spPr bwMode="auto">
          <a:xfrm>
            <a:off x="7396163" y="6349320"/>
            <a:ext cx="1536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Protein</a:t>
            </a:r>
          </a:p>
        </p:txBody>
      </p:sp>
      <p:sp>
        <p:nvSpPr>
          <p:cNvPr id="517131" name="AutoShape 11"/>
          <p:cNvSpPr>
            <a:spLocks noChangeArrowheads="1"/>
          </p:cNvSpPr>
          <p:nvPr/>
        </p:nvSpPr>
        <p:spPr bwMode="auto">
          <a:xfrm>
            <a:off x="5791200" y="6113463"/>
            <a:ext cx="1282700" cy="838200"/>
          </a:xfrm>
          <a:prstGeom prst="irregularSeal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7132" name="AutoShape 12"/>
          <p:cNvSpPr>
            <a:spLocks noChangeArrowheads="1"/>
          </p:cNvSpPr>
          <p:nvPr/>
        </p:nvSpPr>
        <p:spPr bwMode="auto">
          <a:xfrm>
            <a:off x="6089196" y="5564416"/>
            <a:ext cx="622300" cy="5461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7133" name="Line 13"/>
          <p:cNvSpPr>
            <a:spLocks noChangeShapeType="1"/>
          </p:cNvSpPr>
          <p:nvPr/>
        </p:nvSpPr>
        <p:spPr bwMode="auto">
          <a:xfrm>
            <a:off x="5689600" y="5108121"/>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7134" name="Text Box 14"/>
          <p:cNvSpPr txBox="1">
            <a:spLocks noChangeArrowheads="1"/>
          </p:cNvSpPr>
          <p:nvPr/>
        </p:nvSpPr>
        <p:spPr bwMode="auto">
          <a:xfrm>
            <a:off x="4641850" y="4901519"/>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sz="1800" dirty="0">
                <a:solidFill>
                  <a:schemeClr val="hlink"/>
                </a:solidFill>
              </a:rPr>
              <a:t>BRCA1</a:t>
            </a:r>
          </a:p>
        </p:txBody>
      </p:sp>
    </p:spTree>
    <p:extLst>
      <p:ext uri="{BB962C8B-B14F-4D97-AF65-F5344CB8AC3E}">
        <p14:creationId xmlns:p14="http://schemas.microsoft.com/office/powerpoint/2010/main" val="4240444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7155" y="-1014186"/>
            <a:ext cx="2882900" cy="5334000"/>
          </a:xfrm>
        </p:spPr>
        <p:txBody>
          <a:bodyPr>
            <a:normAutofit/>
          </a:bodyPr>
          <a:lstStyle/>
          <a:p>
            <a:r>
              <a:rPr lang="en-US" altLang="en-US" sz="3200" dirty="0">
                <a:solidFill>
                  <a:srgbClr val="FF8000"/>
                </a:solidFill>
              </a:rPr>
              <a:t>Real-Time PCR in Disease Management</a:t>
            </a:r>
          </a:p>
        </p:txBody>
      </p:sp>
      <p:sp>
        <p:nvSpPr>
          <p:cNvPr id="519171" name="Rectangle 3"/>
          <p:cNvSpPr>
            <a:spLocks noGrp="1" noChangeArrowheads="1"/>
          </p:cNvSpPr>
          <p:nvPr>
            <p:ph type="body" sz="half" idx="1"/>
          </p:nvPr>
        </p:nvSpPr>
        <p:spPr>
          <a:xfrm>
            <a:off x="3431824" y="75697"/>
            <a:ext cx="5712176" cy="4572000"/>
          </a:xfrm>
        </p:spPr>
        <p:txBody>
          <a:bodyPr>
            <a:normAutofit/>
          </a:bodyPr>
          <a:lstStyle/>
          <a:p>
            <a:pPr>
              <a:lnSpc>
                <a:spcPct val="100000"/>
              </a:lnSpc>
              <a:buFontTx/>
              <a:buNone/>
            </a:pPr>
            <a:r>
              <a:rPr lang="en-US" altLang="en-US" dirty="0">
                <a:latin typeface="Arial" panose="020B0604020202020204" pitchFamily="34" charset="0"/>
              </a:rPr>
              <a:t>Example: HIV Treatment  </a:t>
            </a:r>
          </a:p>
          <a:p>
            <a:pPr>
              <a:lnSpc>
                <a:spcPct val="100000"/>
              </a:lnSpc>
              <a:buFontTx/>
              <a:buNone/>
            </a:pPr>
            <a:r>
              <a:rPr lang="en-US" altLang="en-US" dirty="0">
                <a:latin typeface="Arial" panose="020B0604020202020204" pitchFamily="34" charset="0"/>
              </a:rPr>
              <a:t>Drug treatment for HIV infection often depends on monitoring the “viral load”.</a:t>
            </a:r>
          </a:p>
          <a:p>
            <a:pPr>
              <a:lnSpc>
                <a:spcPct val="100000"/>
              </a:lnSpc>
              <a:buFontTx/>
              <a:buNone/>
            </a:pPr>
            <a:r>
              <a:rPr lang="en-US" altLang="en-US" dirty="0">
                <a:latin typeface="Arial" panose="020B0604020202020204" pitchFamily="34" charset="0"/>
              </a:rPr>
              <a:t>Real-Time PCR allows for direct measurement of the amount of the virus RNA in the patient.</a:t>
            </a:r>
          </a:p>
        </p:txBody>
      </p:sp>
      <p:pic>
        <p:nvPicPr>
          <p:cNvPr id="519172"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38179" y="4109921"/>
            <a:ext cx="3214000" cy="2487431"/>
          </a:xfrm>
          <a:noFill/>
          <a:ln/>
        </p:spPr>
      </p:pic>
      <p:sp>
        <p:nvSpPr>
          <p:cNvPr id="519173" name="Text Box 5"/>
          <p:cNvSpPr txBox="1">
            <a:spLocks noChangeArrowheads="1"/>
          </p:cNvSpPr>
          <p:nvPr/>
        </p:nvSpPr>
        <p:spPr bwMode="auto">
          <a:xfrm>
            <a:off x="6988005" y="5064579"/>
            <a:ext cx="1155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Virus</a:t>
            </a:r>
          </a:p>
        </p:txBody>
      </p:sp>
      <p:sp>
        <p:nvSpPr>
          <p:cNvPr id="519174" name="AutoShape 6"/>
          <p:cNvSpPr>
            <a:spLocks noChangeArrowheads="1"/>
          </p:cNvSpPr>
          <p:nvPr/>
        </p:nvSpPr>
        <p:spPr bwMode="auto">
          <a:xfrm>
            <a:off x="5108224" y="4798796"/>
            <a:ext cx="1282700" cy="838200"/>
          </a:xfrm>
          <a:prstGeom prst="irregularSeal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9175" name="Line 7"/>
          <p:cNvSpPr>
            <a:spLocks noChangeShapeType="1"/>
          </p:cNvSpPr>
          <p:nvPr/>
        </p:nvSpPr>
        <p:spPr bwMode="auto">
          <a:xfrm flipV="1">
            <a:off x="5540024" y="5135902"/>
            <a:ext cx="482600" cy="17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9176" name="Line 8"/>
          <p:cNvSpPr>
            <a:spLocks noChangeShapeType="1"/>
          </p:cNvSpPr>
          <p:nvPr/>
        </p:nvSpPr>
        <p:spPr bwMode="auto">
          <a:xfrm flipH="1" flipV="1">
            <a:off x="5773160" y="5250316"/>
            <a:ext cx="914400" cy="63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9177" name="Text Box 9"/>
          <p:cNvSpPr txBox="1">
            <a:spLocks noChangeArrowheads="1"/>
          </p:cNvSpPr>
          <p:nvPr/>
        </p:nvSpPr>
        <p:spPr bwMode="auto">
          <a:xfrm>
            <a:off x="6587813" y="5885316"/>
            <a:ext cx="1003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RNA</a:t>
            </a:r>
          </a:p>
        </p:txBody>
      </p:sp>
      <p:sp>
        <p:nvSpPr>
          <p:cNvPr id="519178" name="Line 10"/>
          <p:cNvSpPr>
            <a:spLocks noChangeShapeType="1"/>
          </p:cNvSpPr>
          <p:nvPr/>
        </p:nvSpPr>
        <p:spPr bwMode="auto">
          <a:xfrm flipH="1">
            <a:off x="6610350" y="5217896"/>
            <a:ext cx="419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extLst>
      <p:ext uri="{BB962C8B-B14F-4D97-AF65-F5344CB8AC3E}">
        <p14:creationId xmlns:p14="http://schemas.microsoft.com/office/powerpoint/2010/main" val="591136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1403648" y="4293096"/>
            <a:ext cx="6727304" cy="1584176"/>
          </a:xfrm>
        </p:spPr>
        <p:txBody>
          <a:bodyPr/>
          <a:lstStyle/>
          <a:p>
            <a:pPr>
              <a:lnSpc>
                <a:spcPct val="100000"/>
              </a:lnSpc>
              <a:buFontTx/>
              <a:buNone/>
            </a:pPr>
            <a:r>
              <a:rPr lang="en-US" altLang="en-US" sz="2800" dirty="0">
                <a:solidFill>
                  <a:srgbClr val="FF8000"/>
                </a:solidFill>
                <a:latin typeface="Arial" panose="020B0604020202020204" pitchFamily="34" charset="0"/>
              </a:rPr>
              <a:t>  </a:t>
            </a:r>
          </a:p>
          <a:p>
            <a:pPr>
              <a:lnSpc>
                <a:spcPct val="100000"/>
              </a:lnSpc>
              <a:buFontTx/>
              <a:buNone/>
            </a:pPr>
            <a:r>
              <a:rPr lang="en-US" altLang="en-US" sz="2800" dirty="0">
                <a:solidFill>
                  <a:srgbClr val="FF8000"/>
                </a:solidFill>
                <a:latin typeface="Arial" panose="020B0604020202020204" pitchFamily="34" charset="0"/>
              </a:rPr>
              <a:t>   How does Real-Time PCR work?</a:t>
            </a:r>
          </a:p>
        </p:txBody>
      </p:sp>
      <p:pic>
        <p:nvPicPr>
          <p:cNvPr id="537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412776"/>
            <a:ext cx="417646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378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51EF834-A877-4F72-A732-FD196DC8AA89}"/>
              </a:ext>
            </a:extLst>
          </p:cNvPr>
          <p:cNvSpPr>
            <a:spLocks noGrp="1"/>
          </p:cNvSpPr>
          <p:nvPr>
            <p:ph idx="1"/>
          </p:nvPr>
        </p:nvSpPr>
        <p:spPr>
          <a:xfrm>
            <a:off x="457200" y="548680"/>
            <a:ext cx="8435280" cy="6192688"/>
          </a:xfrm>
        </p:spPr>
        <p:txBody>
          <a:bodyPr>
            <a:normAutofit fontScale="92500" lnSpcReduction="10000"/>
          </a:bodyPr>
          <a:lstStyle/>
          <a:p>
            <a:r>
              <a:rPr lang="en-US" sz="3000" b="1" i="0" dirty="0">
                <a:solidFill>
                  <a:srgbClr val="000000"/>
                </a:solidFill>
                <a:effectLst/>
                <a:latin typeface="Times New Roman" panose="02020603050405020304" pitchFamily="18" charset="0"/>
                <a:cs typeface="Times New Roman" panose="02020603050405020304" pitchFamily="18" charset="0"/>
              </a:rPr>
              <a:t>The advantages of real-time PCR include:</a:t>
            </a:r>
          </a:p>
          <a:p>
            <a:pPr marL="0" indent="0">
              <a:buNone/>
            </a:pPr>
            <a:r>
              <a:rPr lang="en-US" sz="2400" b="0" i="0" dirty="0">
                <a:solidFill>
                  <a:srgbClr val="000000"/>
                </a:solidFill>
                <a:effectLst/>
                <a:latin typeface="Times New Roman" panose="02020603050405020304" pitchFamily="18" charset="0"/>
                <a:cs typeface="Times New Roman" panose="02020603050405020304" pitchFamily="18" charset="0"/>
              </a:rPr>
              <a:t/>
            </a:r>
            <a:br>
              <a:rPr lang="en-US"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a:t>
            </a:r>
            <a:r>
              <a:rPr lang="en-US" sz="3000" b="0" i="0" dirty="0">
                <a:solidFill>
                  <a:srgbClr val="000000"/>
                </a:solidFill>
                <a:effectLst/>
                <a:latin typeface="Times New Roman" panose="02020603050405020304" pitchFamily="18" charset="0"/>
                <a:cs typeface="Times New Roman" panose="02020603050405020304" pitchFamily="18" charset="0"/>
              </a:rPr>
              <a:t> Ability to monitor the progress of the PCR reaction as it occurs </a:t>
            </a:r>
            <a:r>
              <a:rPr lang="en-US" sz="3000" b="0" i="0" dirty="0">
                <a:solidFill>
                  <a:srgbClr val="FF0000"/>
                </a:solidFill>
                <a:effectLst/>
                <a:latin typeface="Times New Roman" panose="02020603050405020304" pitchFamily="18" charset="0"/>
                <a:cs typeface="Times New Roman" panose="02020603050405020304" pitchFamily="18" charset="0"/>
              </a:rPr>
              <a:t>in real time</a:t>
            </a:r>
          </a:p>
          <a:p>
            <a:pPr marL="0" indent="0">
              <a:buNone/>
            </a:pPr>
            <a:r>
              <a:rPr lang="en-US" sz="3000" b="0" i="0" dirty="0">
                <a:solidFill>
                  <a:srgbClr val="000000"/>
                </a:solidFill>
                <a:effectLst/>
                <a:latin typeface="Times New Roman" panose="02020603050405020304" pitchFamily="18" charset="0"/>
                <a:cs typeface="Times New Roman" panose="02020603050405020304" pitchFamily="18" charset="0"/>
              </a:rPr>
              <a:t/>
            </a:r>
            <a:br>
              <a:rPr lang="en-US" sz="3000" b="0" i="0" dirty="0">
                <a:solidFill>
                  <a:srgbClr val="000000"/>
                </a:solidFill>
                <a:effectLst/>
                <a:latin typeface="Times New Roman" panose="02020603050405020304" pitchFamily="18" charset="0"/>
                <a:cs typeface="Times New Roman" panose="02020603050405020304" pitchFamily="18" charset="0"/>
              </a:rPr>
            </a:br>
            <a:r>
              <a:rPr lang="en-US" sz="3000" b="0" i="0" dirty="0">
                <a:solidFill>
                  <a:srgbClr val="000000"/>
                </a:solidFill>
                <a:effectLst/>
                <a:latin typeface="Times New Roman" panose="02020603050405020304" pitchFamily="18" charset="0"/>
                <a:cs typeface="Times New Roman" panose="02020603050405020304" pitchFamily="18" charset="0"/>
              </a:rPr>
              <a:t>• Ability to precisely </a:t>
            </a:r>
            <a:r>
              <a:rPr lang="en-US" sz="3000" b="0" i="0" dirty="0">
                <a:solidFill>
                  <a:srgbClr val="FF0000"/>
                </a:solidFill>
                <a:effectLst/>
                <a:latin typeface="Times New Roman" panose="02020603050405020304" pitchFamily="18" charset="0"/>
                <a:cs typeface="Times New Roman" panose="02020603050405020304" pitchFamily="18" charset="0"/>
              </a:rPr>
              <a:t>measure the amount of amplicon at each cycle, which allows highly accurate quantification of the amount of starting material in samples</a:t>
            </a:r>
          </a:p>
          <a:p>
            <a:pPr marL="0" indent="0">
              <a:buNone/>
            </a:pPr>
            <a:r>
              <a:rPr lang="en-US" sz="3000" b="0" i="0" dirty="0">
                <a:solidFill>
                  <a:srgbClr val="000000"/>
                </a:solidFill>
                <a:effectLst/>
                <a:latin typeface="Times New Roman" panose="02020603050405020304" pitchFamily="18" charset="0"/>
                <a:cs typeface="Times New Roman" panose="02020603050405020304" pitchFamily="18" charset="0"/>
              </a:rPr>
              <a:t/>
            </a:r>
            <a:br>
              <a:rPr lang="en-US" sz="3000" b="0" i="0" dirty="0">
                <a:solidFill>
                  <a:srgbClr val="000000"/>
                </a:solidFill>
                <a:effectLst/>
                <a:latin typeface="Times New Roman" panose="02020603050405020304" pitchFamily="18" charset="0"/>
                <a:cs typeface="Times New Roman" panose="02020603050405020304" pitchFamily="18" charset="0"/>
              </a:rPr>
            </a:br>
            <a:r>
              <a:rPr lang="en-US" sz="3000" b="0" i="0" dirty="0">
                <a:solidFill>
                  <a:srgbClr val="000000"/>
                </a:solidFill>
                <a:effectLst/>
                <a:latin typeface="Times New Roman" panose="02020603050405020304" pitchFamily="18" charset="0"/>
                <a:cs typeface="Times New Roman" panose="02020603050405020304" pitchFamily="18" charset="0"/>
              </a:rPr>
              <a:t>• An </a:t>
            </a:r>
            <a:r>
              <a:rPr lang="en-US" sz="3000" b="0" i="0" dirty="0">
                <a:solidFill>
                  <a:srgbClr val="FF0000"/>
                </a:solidFill>
                <a:effectLst/>
                <a:latin typeface="Times New Roman" panose="02020603050405020304" pitchFamily="18" charset="0"/>
                <a:cs typeface="Times New Roman" panose="02020603050405020304" pitchFamily="18" charset="0"/>
              </a:rPr>
              <a:t>increased dynamic range of detection</a:t>
            </a:r>
            <a:r>
              <a:rPr lang="en-US" sz="3000" b="0" i="0" dirty="0">
                <a:solidFill>
                  <a:srgbClr val="000000"/>
                </a:solidFill>
                <a:effectLst/>
                <a:latin typeface="Times New Roman" panose="02020603050405020304" pitchFamily="18" charset="0"/>
                <a:cs typeface="Times New Roman" panose="02020603050405020304" pitchFamily="18" charset="0"/>
              </a:rPr>
              <a:t> </a:t>
            </a:r>
          </a:p>
          <a:p>
            <a:pPr marL="0" indent="0">
              <a:buNone/>
            </a:pPr>
            <a:r>
              <a:rPr lang="en-US" sz="3000" b="0" i="0" dirty="0">
                <a:solidFill>
                  <a:srgbClr val="000000"/>
                </a:solidFill>
                <a:effectLst/>
                <a:latin typeface="Times New Roman" panose="02020603050405020304" pitchFamily="18" charset="0"/>
                <a:cs typeface="Times New Roman" panose="02020603050405020304" pitchFamily="18" charset="0"/>
              </a:rPr>
              <a:t/>
            </a:r>
            <a:br>
              <a:rPr lang="en-US" sz="3000" b="0" i="0" dirty="0">
                <a:solidFill>
                  <a:srgbClr val="000000"/>
                </a:solidFill>
                <a:effectLst/>
                <a:latin typeface="Times New Roman" panose="02020603050405020304" pitchFamily="18" charset="0"/>
                <a:cs typeface="Times New Roman" panose="02020603050405020304" pitchFamily="18" charset="0"/>
              </a:rPr>
            </a:br>
            <a:r>
              <a:rPr lang="en-US" sz="3000" b="0" i="0" dirty="0">
                <a:solidFill>
                  <a:srgbClr val="000000"/>
                </a:solidFill>
                <a:effectLst/>
                <a:latin typeface="Times New Roman" panose="02020603050405020304" pitchFamily="18" charset="0"/>
                <a:cs typeface="Times New Roman" panose="02020603050405020304" pitchFamily="18" charset="0"/>
              </a:rPr>
              <a:t>• </a:t>
            </a:r>
            <a:r>
              <a:rPr lang="en-US" sz="3000" b="0" i="0" dirty="0">
                <a:solidFill>
                  <a:srgbClr val="FF0000"/>
                </a:solidFill>
                <a:effectLst/>
                <a:latin typeface="Times New Roman" panose="02020603050405020304" pitchFamily="18" charset="0"/>
                <a:cs typeface="Times New Roman" panose="02020603050405020304" pitchFamily="18" charset="0"/>
              </a:rPr>
              <a:t>Amplification and detection occurs in a single tube, eliminating post-PCR manipulations</a:t>
            </a:r>
            <a:br>
              <a:rPr lang="en-US" sz="3000" b="0" i="0" dirty="0">
                <a:solidFill>
                  <a:srgbClr val="FF0000"/>
                </a:solidFill>
                <a:effectLst/>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653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209550" y="455988"/>
            <a:ext cx="2743200" cy="5334000"/>
          </a:xfrm>
        </p:spPr>
        <p:txBody>
          <a:bodyPr/>
          <a:lstStyle/>
          <a:p>
            <a:r>
              <a:rPr lang="en-US" altLang="en-US" dirty="0">
                <a:solidFill>
                  <a:srgbClr val="FF8000"/>
                </a:solidFill>
              </a:rPr>
              <a:t>How does Real-Time PCR work?</a:t>
            </a:r>
          </a:p>
        </p:txBody>
      </p:sp>
      <p:sp>
        <p:nvSpPr>
          <p:cNvPr id="508931" name="Rectangle 3"/>
          <p:cNvSpPr>
            <a:spLocks noGrp="1" noChangeArrowheads="1"/>
          </p:cNvSpPr>
          <p:nvPr>
            <p:ph type="body" sz="half" idx="1"/>
          </p:nvPr>
        </p:nvSpPr>
        <p:spPr>
          <a:xfrm>
            <a:off x="2952750" y="260648"/>
            <a:ext cx="5943600" cy="6300935"/>
          </a:xfrm>
        </p:spPr>
        <p:txBody>
          <a:bodyPr>
            <a:normAutofit fontScale="92500" lnSpcReduction="10000"/>
          </a:bodyPr>
          <a:lstStyle/>
          <a:p>
            <a:pPr>
              <a:lnSpc>
                <a:spcPct val="100000"/>
              </a:lnSpc>
              <a:buFont typeface="Wingdings" panose="05000000000000000000" pitchFamily="2" charset="2"/>
              <a:buChar char="Ø"/>
            </a:pPr>
            <a:r>
              <a:rPr lang="en-US" altLang="en-US" dirty="0">
                <a:latin typeface="Arial" panose="020B0604020202020204" pitchFamily="34" charset="0"/>
              </a:rPr>
              <a:t>So that’s how </a:t>
            </a:r>
            <a:r>
              <a:rPr lang="en-US" altLang="en-US" dirty="0">
                <a:solidFill>
                  <a:schemeClr val="hlink"/>
                </a:solidFill>
                <a:latin typeface="Arial" panose="020B0604020202020204" pitchFamily="34" charset="0"/>
              </a:rPr>
              <a:t>traditional</a:t>
            </a:r>
            <a:r>
              <a:rPr lang="en-US" altLang="en-US" dirty="0">
                <a:latin typeface="Arial" panose="020B0604020202020204" pitchFamily="34" charset="0"/>
              </a:rPr>
              <a:t> PCR is usually presented.</a:t>
            </a:r>
          </a:p>
          <a:p>
            <a:pPr>
              <a:lnSpc>
                <a:spcPct val="100000"/>
              </a:lnSpc>
              <a:buFontTx/>
              <a:buNone/>
            </a:pPr>
            <a:endParaRPr lang="en-US" altLang="en-US" dirty="0">
              <a:latin typeface="Arial" panose="020B0604020202020204" pitchFamily="34" charset="0"/>
            </a:endParaRPr>
          </a:p>
          <a:p>
            <a:pPr>
              <a:lnSpc>
                <a:spcPct val="100000"/>
              </a:lnSpc>
              <a:buFont typeface="Wingdings" panose="05000000000000000000" pitchFamily="2" charset="2"/>
              <a:buChar char="Ø"/>
            </a:pPr>
            <a:r>
              <a:rPr lang="en-US" altLang="en-US" dirty="0">
                <a:latin typeface="Arial" panose="020B0604020202020204" pitchFamily="34" charset="0"/>
              </a:rPr>
              <a:t>In order to understand </a:t>
            </a:r>
            <a:r>
              <a:rPr lang="en-US" altLang="en-US" dirty="0">
                <a:solidFill>
                  <a:schemeClr val="hlink"/>
                </a:solidFill>
                <a:latin typeface="Arial" panose="020B0604020202020204" pitchFamily="34" charset="0"/>
              </a:rPr>
              <a:t>real-time</a:t>
            </a:r>
            <a:r>
              <a:rPr lang="en-US" altLang="en-US" dirty="0">
                <a:latin typeface="Arial" panose="020B0604020202020204" pitchFamily="34" charset="0"/>
              </a:rPr>
              <a:t> PCR, let’s use a “thought experiment”, and save all of the calculations and formulas until later…</a:t>
            </a:r>
          </a:p>
          <a:p>
            <a:pPr>
              <a:lnSpc>
                <a:spcPct val="100000"/>
              </a:lnSpc>
              <a:buFontTx/>
              <a:buNone/>
            </a:pPr>
            <a:endParaRPr lang="en-US" altLang="en-US" dirty="0">
              <a:latin typeface="Arial" panose="020B0604020202020204" pitchFamily="34" charset="0"/>
            </a:endParaRPr>
          </a:p>
          <a:p>
            <a:pPr>
              <a:lnSpc>
                <a:spcPct val="100000"/>
              </a:lnSpc>
              <a:buFont typeface="Wingdings" panose="05000000000000000000" pitchFamily="2" charset="2"/>
              <a:buChar char="Ø"/>
            </a:pPr>
            <a:r>
              <a:rPr lang="en-US" altLang="en-US" dirty="0">
                <a:latin typeface="Arial" panose="020B0604020202020204" pitchFamily="34" charset="0"/>
              </a:rPr>
              <a:t>Most importantly, we’ll start by imagining the PCR itself, and only then will we draw graphs to illustrate what’s going on</a:t>
            </a:r>
            <a:r>
              <a:rPr lang="en-US" altLang="en-US" b="1" dirty="0">
                <a:latin typeface="Arial" panose="020B0604020202020204" pitchFamily="34" charset="0"/>
              </a:rPr>
              <a:t>.</a:t>
            </a:r>
          </a:p>
        </p:txBody>
      </p:sp>
    </p:spTree>
    <p:extLst>
      <p:ext uri="{BB962C8B-B14F-4D97-AF65-F5344CB8AC3E}">
        <p14:creationId xmlns:p14="http://schemas.microsoft.com/office/powerpoint/2010/main" val="103398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07504" y="680595"/>
            <a:ext cx="2743200" cy="5334000"/>
          </a:xfrm>
        </p:spPr>
        <p:txBody>
          <a:bodyPr/>
          <a:lstStyle/>
          <a:p>
            <a:r>
              <a:rPr lang="en-US" altLang="en-US" dirty="0">
                <a:solidFill>
                  <a:srgbClr val="FF8000"/>
                </a:solidFill>
              </a:rPr>
              <a:t>Imagining Real-Time PCR</a:t>
            </a:r>
          </a:p>
        </p:txBody>
      </p:sp>
      <p:sp>
        <p:nvSpPr>
          <p:cNvPr id="169987" name="Rectangle 3"/>
          <p:cNvSpPr>
            <a:spLocks noGrp="1" noChangeArrowheads="1"/>
          </p:cNvSpPr>
          <p:nvPr>
            <p:ph type="body" sz="half" idx="1"/>
          </p:nvPr>
        </p:nvSpPr>
        <p:spPr>
          <a:xfrm>
            <a:off x="3200400" y="1408113"/>
            <a:ext cx="5943600" cy="4572000"/>
          </a:xfrm>
        </p:spPr>
        <p:txBody>
          <a:bodyPr/>
          <a:lstStyle/>
          <a:p>
            <a:pPr>
              <a:lnSpc>
                <a:spcPct val="100000"/>
              </a:lnSpc>
              <a:buFontTx/>
              <a:buNone/>
            </a:pPr>
            <a:r>
              <a:rPr lang="en-US" altLang="en-US" sz="2000" b="1">
                <a:latin typeface="Arial" panose="020B0604020202020204" pitchFamily="34" charset="0"/>
              </a:rPr>
              <a:t>To understand real-time PCR, let’s imagine ourselves in a PCR reaction tube at cycle number 25…</a:t>
            </a:r>
          </a:p>
          <a:p>
            <a:pPr>
              <a:lnSpc>
                <a:spcPct val="100000"/>
              </a:lnSpc>
              <a:buFontTx/>
              <a:buNone/>
            </a:pPr>
            <a:r>
              <a:rPr lang="en-US" altLang="en-US" sz="2000" b="1">
                <a:latin typeface="Arial" panose="020B0604020202020204" pitchFamily="34" charset="0"/>
              </a:rPr>
              <a:t>  </a:t>
            </a:r>
          </a:p>
          <a:p>
            <a:pPr>
              <a:lnSpc>
                <a:spcPct val="100000"/>
              </a:lnSpc>
              <a:buFontTx/>
              <a:buNone/>
            </a:pPr>
            <a:endParaRPr lang="en-US" altLang="en-US" sz="2000" b="1">
              <a:latin typeface="Arial" panose="020B0604020202020204" pitchFamily="34" charset="0"/>
            </a:endParaRPr>
          </a:p>
          <a:p>
            <a:pPr>
              <a:lnSpc>
                <a:spcPct val="100000"/>
              </a:lnSpc>
              <a:buFontTx/>
              <a:buNone/>
            </a:pPr>
            <a:endParaRPr lang="en-US" altLang="en-US" sz="2000" b="1">
              <a:latin typeface="Arial" panose="020B0604020202020204" pitchFamily="34" charset="0"/>
            </a:endParaRPr>
          </a:p>
          <a:p>
            <a:pPr>
              <a:lnSpc>
                <a:spcPct val="100000"/>
              </a:lnSpc>
              <a:buFontTx/>
              <a:buNone/>
            </a:pPr>
            <a:endParaRPr lang="en-US" altLang="en-US" sz="1400" b="1">
              <a:solidFill>
                <a:srgbClr val="FF0000"/>
              </a:solidFill>
              <a:latin typeface="Arial" panose="020B0604020202020204" pitchFamily="34" charset="0"/>
            </a:endParaRPr>
          </a:p>
          <a:p>
            <a:pPr>
              <a:lnSpc>
                <a:spcPct val="100000"/>
              </a:lnSpc>
              <a:buFontTx/>
              <a:buNone/>
            </a:pPr>
            <a:endParaRPr lang="en-US" altLang="en-US" sz="2000" b="1">
              <a:latin typeface="Arial" panose="020B0604020202020204" pitchFamily="34" charset="0"/>
            </a:endParaRPr>
          </a:p>
          <a:p>
            <a:pPr>
              <a:lnSpc>
                <a:spcPct val="100000"/>
              </a:lnSpc>
              <a:buFontTx/>
              <a:buNone/>
            </a:pPr>
            <a:endParaRPr lang="en-US" altLang="en-US" sz="2000" b="1">
              <a:latin typeface="Arial" panose="020B0604020202020204" pitchFamily="34" charset="0"/>
            </a:endParaRPr>
          </a:p>
        </p:txBody>
      </p:sp>
      <p:pic>
        <p:nvPicPr>
          <p:cNvPr id="169988" name="Picture 4" descr="pcr-tub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79912" y="2768717"/>
            <a:ext cx="3754437" cy="351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9990" name="Oval 6"/>
          <p:cNvSpPr>
            <a:spLocks noChangeArrowheads="1"/>
          </p:cNvSpPr>
          <p:nvPr/>
        </p:nvSpPr>
        <p:spPr bwMode="auto">
          <a:xfrm>
            <a:off x="5657130" y="4655645"/>
            <a:ext cx="1316038" cy="130175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770591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6541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p>
        </p:txBody>
      </p:sp>
      <p:sp>
        <p:nvSpPr>
          <p:cNvPr id="3" name="Rectangle 3"/>
          <p:cNvSpPr txBox="1">
            <a:spLocks noChangeArrowheads="1"/>
          </p:cNvSpPr>
          <p:nvPr/>
        </p:nvSpPr>
        <p:spPr>
          <a:xfrm>
            <a:off x="3200400" y="1829098"/>
            <a:ext cx="5943600" cy="2968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What’s in our tube, at cycle number 25?</a:t>
            </a:r>
          </a:p>
          <a:p>
            <a:pPr>
              <a:buFontTx/>
              <a:buNone/>
            </a:pPr>
            <a:endParaRPr lang="en-US" altLang="en-US" sz="2000" b="1" dirty="0">
              <a:latin typeface="Arial" charset="0"/>
            </a:endParaRPr>
          </a:p>
          <a:p>
            <a:pPr>
              <a:buFontTx/>
              <a:buNone/>
            </a:pPr>
            <a:r>
              <a:rPr lang="en-US" altLang="en-US" sz="2000" b="1" dirty="0">
                <a:latin typeface="Arial" charset="0"/>
              </a:rPr>
              <a:t>A soup of nucleotides, primers, template, </a:t>
            </a:r>
            <a:r>
              <a:rPr lang="en-US" altLang="en-US" sz="2000" b="1" dirty="0" err="1">
                <a:latin typeface="Arial" charset="0"/>
              </a:rPr>
              <a:t>amplicons</a:t>
            </a:r>
            <a:r>
              <a:rPr lang="en-US" altLang="en-US" sz="2000" b="1" dirty="0">
                <a:latin typeface="Arial" charset="0"/>
              </a:rPr>
              <a:t>, enzyme, etc.</a:t>
            </a:r>
          </a:p>
          <a:p>
            <a:pPr>
              <a:buFontTx/>
              <a:buNone/>
            </a:pPr>
            <a:endParaRPr lang="en-US" altLang="en-US" sz="2000" b="1" dirty="0">
              <a:latin typeface="Arial" charset="0"/>
            </a:endParaRPr>
          </a:p>
          <a:p>
            <a:pPr>
              <a:buFontTx/>
              <a:buNone/>
            </a:pPr>
            <a:r>
              <a:rPr lang="en-US" altLang="en-US" sz="2000" b="1" dirty="0">
                <a:latin typeface="Arial" charset="0"/>
              </a:rPr>
              <a:t>~1,000,000 copies of the </a:t>
            </a:r>
            <a:r>
              <a:rPr lang="en-US" altLang="en-US" sz="2000" b="1" dirty="0" err="1">
                <a:latin typeface="Arial" charset="0"/>
              </a:rPr>
              <a:t>amplicon</a:t>
            </a:r>
            <a:r>
              <a:rPr lang="en-US" altLang="en-US" sz="2000" b="1" dirty="0">
                <a:latin typeface="Arial" charset="0"/>
              </a:rPr>
              <a:t> right now.</a:t>
            </a:r>
          </a:p>
          <a:p>
            <a:pPr>
              <a:buFontTx/>
              <a:buNone/>
            </a:pPr>
            <a:r>
              <a:rPr lang="en-US" altLang="en-US" sz="2000" b="1" dirty="0">
                <a:latin typeface="Arial" charset="0"/>
              </a:rPr>
              <a:t>  </a:t>
            </a:r>
          </a:p>
          <a:p>
            <a:pPr>
              <a:buFontTx/>
              <a:buNone/>
            </a:pPr>
            <a:endParaRPr lang="en-US" altLang="en-US" sz="2000" b="1" dirty="0">
              <a:latin typeface="Arial" charset="0"/>
            </a:endParaRPr>
          </a:p>
          <a:p>
            <a:pPr>
              <a:buFontTx/>
              <a:buNone/>
            </a:pPr>
            <a:endParaRPr lang="en-US" altLang="en-US" sz="2000" b="1" dirty="0">
              <a:latin typeface="Arial" charset="0"/>
            </a:endParaRPr>
          </a:p>
          <a:p>
            <a:pPr>
              <a:buFontTx/>
              <a:buNone/>
            </a:pPr>
            <a:endParaRPr lang="en-US" altLang="en-US" sz="1400" b="1" dirty="0">
              <a:solidFill>
                <a:srgbClr val="FF0000"/>
              </a:solidFill>
              <a:latin typeface="Arial" charset="0"/>
            </a:endParaRPr>
          </a:p>
          <a:p>
            <a:pPr>
              <a:buFontTx/>
              <a:buNone/>
            </a:pPr>
            <a:endParaRPr lang="en-US" altLang="en-US" sz="2000" b="1" dirty="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86125" y="260648"/>
            <a:ext cx="1495425" cy="1398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484035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95722"/>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How did we get here?</a:t>
            </a:r>
          </a:p>
        </p:txBody>
      </p:sp>
      <p:sp>
        <p:nvSpPr>
          <p:cNvPr id="3" name="Rectangle 3"/>
          <p:cNvSpPr txBox="1">
            <a:spLocks noChangeArrowheads="1"/>
          </p:cNvSpPr>
          <p:nvPr/>
        </p:nvSpPr>
        <p:spPr>
          <a:xfrm>
            <a:off x="3162300" y="1997497"/>
            <a:ext cx="5749925" cy="34305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What was it like last cycle, 24?</a:t>
            </a:r>
          </a:p>
          <a:p>
            <a:pPr marL="177800" lvl="1" indent="0">
              <a:buFontTx/>
              <a:buNone/>
            </a:pPr>
            <a:r>
              <a:rPr lang="en-US" altLang="en-US" sz="2000" dirty="0"/>
              <a:t>Almost exactly the same, except there were only 500,000 copies of the </a:t>
            </a:r>
            <a:r>
              <a:rPr lang="en-US" altLang="en-US" sz="2000" dirty="0" err="1"/>
              <a:t>amplicon</a:t>
            </a:r>
            <a:r>
              <a:rPr lang="en-US" altLang="en-US" sz="2000" dirty="0"/>
              <a:t>.</a:t>
            </a:r>
          </a:p>
          <a:p>
            <a:pPr>
              <a:buFontTx/>
              <a:buNone/>
            </a:pPr>
            <a:r>
              <a:rPr lang="en-US" altLang="en-US" sz="2000" b="1" dirty="0">
                <a:latin typeface="Arial" charset="0"/>
              </a:rPr>
              <a:t>And the cycle before that, 23?</a:t>
            </a:r>
          </a:p>
          <a:p>
            <a:pPr marL="177800" lvl="1" indent="0">
              <a:buFontTx/>
              <a:buNone/>
            </a:pPr>
            <a:r>
              <a:rPr lang="en-US" altLang="en-US" sz="2000" dirty="0"/>
              <a:t>Almost the same, but only 250,000 copies of the </a:t>
            </a:r>
            <a:r>
              <a:rPr lang="en-US" altLang="en-US" sz="2000" dirty="0" err="1"/>
              <a:t>amplicon</a:t>
            </a:r>
            <a:r>
              <a:rPr lang="en-US" altLang="en-US" sz="2000" dirty="0"/>
              <a:t>.</a:t>
            </a:r>
          </a:p>
          <a:p>
            <a:pPr>
              <a:buFontTx/>
              <a:buNone/>
            </a:pPr>
            <a:r>
              <a:rPr lang="en-US" altLang="en-US" sz="2000" b="1" dirty="0">
                <a:latin typeface="Arial" charset="0"/>
              </a:rPr>
              <a:t>And what about cycle 22?</a:t>
            </a:r>
          </a:p>
          <a:p>
            <a:pPr marL="177800" lvl="1" indent="0">
              <a:buFontTx/>
              <a:buNone/>
            </a:pPr>
            <a:r>
              <a:rPr lang="en-US" altLang="en-US" sz="2000" dirty="0"/>
              <a:t>Not a whole lot different.  125,000 copies of the </a:t>
            </a:r>
            <a:r>
              <a:rPr lang="en-US" altLang="en-US" sz="2000" dirty="0" err="1"/>
              <a:t>amplicon</a:t>
            </a:r>
            <a:r>
              <a:rPr lang="en-US" altLang="en-US" sz="2000" dirty="0"/>
              <a:t>.</a:t>
            </a:r>
          </a:p>
          <a:p>
            <a:pPr>
              <a:buFontTx/>
              <a:buNone/>
            </a:pPr>
            <a:endParaRPr lang="en-US" altLang="en-US" sz="2000" b="1" dirty="0">
              <a:latin typeface="Arial" charset="0"/>
            </a:endParaRPr>
          </a:p>
          <a:p>
            <a:pPr>
              <a:buFontTx/>
              <a:buNone/>
            </a:pPr>
            <a:endParaRPr lang="en-US" altLang="en-US" sz="2000" b="1" dirty="0">
              <a:latin typeface="Arial" charset="0"/>
            </a:endParaRPr>
          </a:p>
          <a:p>
            <a:pPr>
              <a:buFontTx/>
              <a:buNone/>
            </a:pPr>
            <a:endParaRPr lang="en-US" altLang="en-US" sz="1400" b="1" dirty="0">
              <a:solidFill>
                <a:srgbClr val="FF0000"/>
              </a:solidFill>
              <a:latin typeface="Arial" charset="0"/>
            </a:endParaRPr>
          </a:p>
          <a:p>
            <a:pPr>
              <a:buFontTx/>
              <a:buNone/>
            </a:pPr>
            <a:endParaRPr lang="en-US" altLang="en-US" sz="2000" b="1" dirty="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75013" y="476672"/>
            <a:ext cx="1287462" cy="1203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520039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53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5189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How did we get here?</a:t>
            </a:r>
          </a:p>
        </p:txBody>
      </p:sp>
      <p:sp>
        <p:nvSpPr>
          <p:cNvPr id="3" name="Rectangle 3"/>
          <p:cNvSpPr txBox="1">
            <a:spLocks noChangeArrowheads="1"/>
          </p:cNvSpPr>
          <p:nvPr/>
        </p:nvSpPr>
        <p:spPr>
          <a:xfrm>
            <a:off x="3200400" y="1755627"/>
            <a:ext cx="5775325" cy="40973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a:latin typeface="Arial" charset="0"/>
              </a:rPr>
              <a:t>If we were to graph the amount of DNA in our tube, from the start until right now, at cycle 25, the graph would look like this:</a:t>
            </a:r>
          </a:p>
          <a:p>
            <a:pPr>
              <a:buFontTx/>
              <a:buNone/>
            </a:pPr>
            <a:endParaRPr lang="en-US" altLang="en-US" sz="2000" b="1">
              <a:latin typeface="Arial" charset="0"/>
            </a:endParaRPr>
          </a:p>
          <a:p>
            <a:pPr>
              <a:buFontTx/>
              <a:buNone/>
            </a:pPr>
            <a:endParaRPr lang="en-US" altLang="en-US" sz="1400" b="1">
              <a:solidFill>
                <a:srgbClr val="FF0000"/>
              </a:solidFill>
              <a:latin typeface="Arial" charset="0"/>
            </a:endParaRPr>
          </a:p>
          <a:p>
            <a:pPr>
              <a:buFontTx/>
              <a:buNone/>
            </a:pPr>
            <a:endParaRPr lang="en-US" altLang="en-US" sz="2000" b="1">
              <a:latin typeface="Arial" charset="0"/>
            </a:endParaRPr>
          </a:p>
          <a:p>
            <a:pPr>
              <a:buFontTx/>
              <a:buNone/>
            </a:pPr>
            <a:endParaRPr lang="en-US" altLang="en-US" sz="2000" b="1">
              <a:latin typeface="Arial" charset="0"/>
            </a:endParaRP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7713" y="404664"/>
            <a:ext cx="1336675" cy="1249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Object 12"/>
          <p:cNvGraphicFramePr>
            <a:graphicFrameLocks noChangeAspect="1"/>
          </p:cNvGraphicFramePr>
          <p:nvPr/>
        </p:nvGraphicFramePr>
        <p:xfrm>
          <a:off x="3392488" y="2785914"/>
          <a:ext cx="4448175" cy="3141663"/>
        </p:xfrm>
        <a:graphic>
          <a:graphicData uri="http://schemas.openxmlformats.org/presentationml/2006/ole">
            <mc:AlternateContent xmlns:mc="http://schemas.openxmlformats.org/markup-compatibility/2006">
              <mc:Choice xmlns:v="urn:schemas-microsoft-com:vml" Requires="v">
                <p:oleObj spid="_x0000_s1027" name="Chart" r:id="rId4" imgW="7095936" imgH="5010011" progId="Excel.Chart.8">
                  <p:embed/>
                </p:oleObj>
              </mc:Choice>
              <mc:Fallback>
                <p:oleObj name="Chart" r:id="rId4" imgW="7095936" imgH="501001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488" y="2785914"/>
                        <a:ext cx="4448175" cy="3141663"/>
                      </a:xfrm>
                      <a:prstGeom prst="rect">
                        <a:avLst/>
                      </a:prstGeom>
                    </p:spPr>
                  </p:pic>
                </p:oleObj>
              </mc:Fallback>
            </mc:AlternateContent>
          </a:graphicData>
        </a:graphic>
      </p:graphicFrame>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7" name="Picture 6"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dirty="0">
                <a:solidFill>
                  <a:srgbClr val="FF8000"/>
                </a:solidFill>
              </a:rPr>
              <a:t>How does real-time PCR work?</a:t>
            </a:r>
          </a:p>
        </p:txBody>
      </p:sp>
      <p:sp>
        <p:nvSpPr>
          <p:cNvPr id="74755" name="Rectangle 3"/>
          <p:cNvSpPr>
            <a:spLocks noGrp="1" noChangeArrowheads="1"/>
          </p:cNvSpPr>
          <p:nvPr>
            <p:ph type="body" idx="1"/>
          </p:nvPr>
        </p:nvSpPr>
        <p:spPr>
          <a:xfrm>
            <a:off x="457200" y="1700808"/>
            <a:ext cx="8229600" cy="2362200"/>
          </a:xfrm>
        </p:spPr>
        <p:txBody>
          <a:bodyPr/>
          <a:lstStyle/>
          <a:p>
            <a:pPr>
              <a:lnSpc>
                <a:spcPct val="100000"/>
              </a:lnSpc>
              <a:buFontTx/>
              <a:buNone/>
            </a:pPr>
            <a:r>
              <a:rPr lang="en-US" altLang="en-US" sz="2400" b="1" dirty="0">
                <a:latin typeface="Arial" panose="020B0604020202020204" pitchFamily="34" charset="0"/>
                <a:cs typeface="+mj-cs"/>
              </a:rPr>
              <a:t>To best understand what real-time PCR is, let’s review how regular PCR works...</a:t>
            </a:r>
          </a:p>
          <a:p>
            <a:pPr>
              <a:lnSpc>
                <a:spcPct val="100000"/>
              </a:lnSpc>
              <a:buFontTx/>
              <a:buNone/>
            </a:pPr>
            <a:endParaRPr lang="en-US" altLang="en-US" sz="2400" b="1" dirty="0">
              <a:latin typeface="Arial" panose="020B0604020202020204" pitchFamily="34" charset="0"/>
              <a:cs typeface="+mj-cs"/>
            </a:endParaRPr>
          </a:p>
          <a:p>
            <a:pPr>
              <a:lnSpc>
                <a:spcPct val="100000"/>
              </a:lnSpc>
              <a:buFontTx/>
              <a:buNone/>
            </a:pPr>
            <a:r>
              <a:rPr lang="en-US" altLang="en-US" sz="2400" b="1" dirty="0">
                <a:latin typeface="Arial" panose="020B0604020202020204" pitchFamily="34" charset="0"/>
                <a:cs typeface="+mj-cs"/>
              </a:rPr>
              <a:t>  </a:t>
            </a: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1600" b="1" dirty="0">
              <a:solidFill>
                <a:srgbClr val="FF0000"/>
              </a:solidFill>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2502013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5168776" y="4176713"/>
          <a:ext cx="3795712" cy="2681287"/>
        </p:xfrm>
        <a:graphic>
          <a:graphicData uri="http://schemas.openxmlformats.org/presentationml/2006/ole">
            <mc:AlternateContent xmlns:mc="http://schemas.openxmlformats.org/markup-compatibility/2006">
              <mc:Choice xmlns:v="urn:schemas-microsoft-com:vml" Requires="v">
                <p:oleObj spid="_x0000_s2051"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776" y="4176713"/>
                        <a:ext cx="3795712" cy="2681287"/>
                      </a:xfrm>
                      <a:prstGeom prst="rect">
                        <a:avLst/>
                      </a:prstGeom>
                    </p:spPr>
                  </p:pic>
                </p:oleObj>
              </mc:Fallback>
            </mc:AlternateContent>
          </a:graphicData>
        </a:graphic>
      </p:graphicFrame>
      <p:sp>
        <p:nvSpPr>
          <p:cNvPr id="3" name="Line 6"/>
          <p:cNvSpPr>
            <a:spLocks noChangeShapeType="1"/>
          </p:cNvSpPr>
          <p:nvPr/>
        </p:nvSpPr>
        <p:spPr bwMode="auto">
          <a:xfrm flipV="1">
            <a:off x="7586538" y="1465263"/>
            <a:ext cx="563563" cy="39465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 name="Text Box 7"/>
          <p:cNvSpPr txBox="1">
            <a:spLocks noChangeArrowheads="1"/>
          </p:cNvSpPr>
          <p:nvPr/>
        </p:nvSpPr>
        <p:spPr bwMode="auto">
          <a:xfrm>
            <a:off x="8150101" y="1844824"/>
            <a:ext cx="706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pt-BR" sz="4000" dirty="0">
                <a:solidFill>
                  <a:srgbClr val="FF0000"/>
                </a:solidFill>
              </a:rPr>
              <a:t>?</a:t>
            </a:r>
          </a:p>
        </p:txBody>
      </p:sp>
      <p:sp>
        <p:nvSpPr>
          <p:cNvPr id="5" name="Rectangle 2"/>
          <p:cNvSpPr txBox="1">
            <a:spLocks noChangeArrowheads="1"/>
          </p:cNvSpPr>
          <p:nvPr/>
        </p:nvSpPr>
        <p:spPr>
          <a:xfrm>
            <a:off x="304800" y="32724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So where are we going?</a:t>
            </a:r>
          </a:p>
        </p:txBody>
      </p:sp>
      <p:sp>
        <p:nvSpPr>
          <p:cNvPr id="6" name="Rectangle 3"/>
          <p:cNvSpPr txBox="1">
            <a:spLocks noChangeArrowheads="1"/>
          </p:cNvSpPr>
          <p:nvPr/>
        </p:nvSpPr>
        <p:spPr>
          <a:xfrm>
            <a:off x="3213100" y="1565498"/>
            <a:ext cx="5775325" cy="3043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400" b="1" dirty="0"/>
              <a:t>What’s it going to be like after the next cycle, in cycle 26?</a:t>
            </a:r>
          </a:p>
          <a:p>
            <a:pPr lvl="1" indent="-469900">
              <a:buFontTx/>
              <a:buNone/>
            </a:pPr>
            <a:r>
              <a:rPr lang="en-US" altLang="en-US" sz="1400" dirty="0"/>
              <a:t>Probably there will be 2,000,000 </a:t>
            </a:r>
            <a:r>
              <a:rPr lang="en-US" altLang="en-US" sz="1400" dirty="0" err="1"/>
              <a:t>amplicons</a:t>
            </a:r>
            <a:r>
              <a:rPr lang="en-US" altLang="en-US" sz="1400" dirty="0"/>
              <a:t>.</a:t>
            </a:r>
          </a:p>
          <a:p>
            <a:pPr>
              <a:buFontTx/>
              <a:buNone/>
            </a:pPr>
            <a:r>
              <a:rPr lang="en-US" altLang="en-US" sz="1400" b="1" dirty="0"/>
              <a:t>And cycle 27?</a:t>
            </a:r>
          </a:p>
          <a:p>
            <a:pPr lvl="1" indent="-469900">
              <a:buFontTx/>
              <a:buNone/>
            </a:pPr>
            <a:r>
              <a:rPr lang="en-US" altLang="en-US" sz="1400" dirty="0"/>
              <a:t>Maybe 4,000,000 </a:t>
            </a:r>
            <a:r>
              <a:rPr lang="en-US" altLang="en-US" sz="1400" dirty="0" err="1"/>
              <a:t>amplicons</a:t>
            </a:r>
            <a:r>
              <a:rPr lang="en-US" altLang="en-US" sz="1400" dirty="0"/>
              <a:t>.</a:t>
            </a:r>
          </a:p>
          <a:p>
            <a:pPr>
              <a:buFontTx/>
              <a:buNone/>
            </a:pPr>
            <a:r>
              <a:rPr lang="en-US" altLang="en-US" sz="1400" b="1" dirty="0"/>
              <a:t>And at cycle 200?</a:t>
            </a:r>
          </a:p>
          <a:p>
            <a:pPr lvl="1" indent="-469900">
              <a:buFontTx/>
              <a:buNone/>
            </a:pPr>
            <a:r>
              <a:rPr lang="en-US" altLang="en-US" sz="1400" dirty="0"/>
              <a:t>In theory, there would be 1,000,000,000,000,000,000,000,000,000,000,000,000,000,000,000,000,000,000,000 </a:t>
            </a:r>
            <a:r>
              <a:rPr lang="en-US" altLang="en-US" sz="1400" dirty="0" err="1"/>
              <a:t>amplicons</a:t>
            </a:r>
            <a:r>
              <a:rPr lang="en-US" altLang="en-US" sz="1400" dirty="0"/>
              <a:t>… </a:t>
            </a:r>
          </a:p>
          <a:p>
            <a:pPr>
              <a:buFontTx/>
              <a:buNone/>
            </a:pPr>
            <a:endParaRPr lang="en-US" altLang="en-US" sz="1400" b="1" dirty="0"/>
          </a:p>
        </p:txBody>
      </p:sp>
      <p:pic>
        <p:nvPicPr>
          <p:cNvPr id="7" name="Picture 4"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287713" y="238348"/>
            <a:ext cx="1273175" cy="1190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3" name="Straight Connector 12"/>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9" name="Picture 8"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23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9304" y="3188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So where are we going?</a:t>
            </a:r>
          </a:p>
        </p:txBody>
      </p:sp>
      <p:sp>
        <p:nvSpPr>
          <p:cNvPr id="3" name="Rectangle 3"/>
          <p:cNvSpPr txBox="1">
            <a:spLocks noChangeArrowheads="1"/>
          </p:cNvSpPr>
          <p:nvPr/>
        </p:nvSpPr>
        <p:spPr>
          <a:xfrm>
            <a:off x="3164904" y="1606327"/>
            <a:ext cx="5979096" cy="3895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000" b="1" dirty="0">
                <a:latin typeface="Arial" charset="0"/>
              </a:rPr>
              <a:t>If we plot the amount of DNA in our tube going forward from cycle 25, we see that it actually looks like this:</a:t>
            </a:r>
          </a:p>
        </p:txBody>
      </p:sp>
      <p:graphicFrame>
        <p:nvGraphicFramePr>
          <p:cNvPr id="4" name="Object 4"/>
          <p:cNvGraphicFramePr>
            <a:graphicFrameLocks noChangeAspect="1"/>
          </p:cNvGraphicFramePr>
          <p:nvPr/>
        </p:nvGraphicFramePr>
        <p:xfrm>
          <a:off x="4860032" y="2691880"/>
          <a:ext cx="3772288" cy="2664296"/>
        </p:xfrm>
        <a:graphic>
          <a:graphicData uri="http://schemas.openxmlformats.org/presentationml/2006/ole">
            <mc:AlternateContent xmlns:mc="http://schemas.openxmlformats.org/markup-compatibility/2006">
              <mc:Choice xmlns:v="urn:schemas-microsoft-com:vml" Requires="v">
                <p:oleObj spid="_x0000_s3075"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91880"/>
                        <a:ext cx="3772288" cy="2664296"/>
                      </a:xfrm>
                      <a:prstGeom prst="rect">
                        <a:avLst/>
                      </a:prstGeom>
                      <a:noFill/>
                      <a:ln>
                        <a:noFill/>
                      </a:ln>
                      <a:effectLst/>
                    </p:spPr>
                  </p:pic>
                </p:oleObj>
              </mc:Fallback>
            </mc:AlternateContent>
          </a:graphicData>
        </a:graphic>
      </p:graphicFrame>
      <p:pic>
        <p:nvPicPr>
          <p:cNvPr id="5" name="Picture 6"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201417" y="349027"/>
            <a:ext cx="1187450" cy="110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8"/>
          <p:cNvSpPr>
            <a:spLocks noChangeShapeType="1"/>
          </p:cNvSpPr>
          <p:nvPr/>
        </p:nvSpPr>
        <p:spPr bwMode="auto">
          <a:xfrm>
            <a:off x="7228904" y="2420888"/>
            <a:ext cx="627063" cy="3635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7" name="Straight Connector 6"/>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8" name="Rectangle 7"/>
          <p:cNvSpPr/>
          <p:nvPr/>
        </p:nvSpPr>
        <p:spPr>
          <a:xfrm>
            <a:off x="3164904" y="5377662"/>
            <a:ext cx="5979096" cy="1077218"/>
          </a:xfrm>
          <a:prstGeom prst="rect">
            <a:avLst/>
          </a:prstGeom>
        </p:spPr>
        <p:txBody>
          <a:bodyPr wrap="square">
            <a:spAutoFit/>
          </a:bodyPr>
          <a:lstStyle/>
          <a:p>
            <a:pPr marL="285750" indent="-285750">
              <a:lnSpc>
                <a:spcPct val="100000"/>
              </a:lnSpc>
              <a:buFont typeface="Arial" panose="020B0604020202020204" pitchFamily="34" charset="0"/>
              <a:buChar char="•"/>
            </a:pPr>
            <a:r>
              <a:rPr lang="en-US" altLang="en-US" sz="1600" b="1" dirty="0">
                <a:solidFill>
                  <a:srgbClr val="7030A0"/>
                </a:solidFill>
                <a:latin typeface="Arial" charset="0"/>
              </a:rPr>
              <a:t>Realistically, at the chain reaction progresses, it gets exponentially harder to find primers, and nucleotides.  And the polymerase is wearing out. </a:t>
            </a:r>
          </a:p>
          <a:p>
            <a:pPr marL="285750" indent="-285750">
              <a:lnSpc>
                <a:spcPct val="100000"/>
              </a:lnSpc>
              <a:buFont typeface="Arial" panose="020B0604020202020204" pitchFamily="34" charset="0"/>
              <a:buChar char="•"/>
            </a:pPr>
            <a:r>
              <a:rPr lang="en-US" altLang="en-US" sz="1600" b="1" dirty="0">
                <a:solidFill>
                  <a:srgbClr val="7030A0"/>
                </a:solidFill>
                <a:latin typeface="Arial" charset="0"/>
              </a:rPr>
              <a:t>So exponential growth does not go on forever!</a:t>
            </a:r>
          </a:p>
        </p:txBody>
      </p:sp>
    </p:spTree>
    <p:extLst>
      <p:ext uri="{BB962C8B-B14F-4D97-AF65-F5344CB8AC3E}">
        <p14:creationId xmlns:p14="http://schemas.microsoft.com/office/powerpoint/2010/main" val="3940701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94726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endParaRPr lang="en-US" altLang="en-US" dirty="0">
              <a:solidFill>
                <a:srgbClr val="FF8000"/>
              </a:solidFill>
            </a:endParaRPr>
          </a:p>
          <a:p>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1983904"/>
            <a:ext cx="5762625" cy="42973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How can all this be used to measure DNA quantities??</a:t>
            </a:r>
          </a:p>
          <a:p>
            <a:pPr>
              <a:buFontTx/>
              <a:buNone/>
            </a:pPr>
            <a:endParaRPr lang="en-US" altLang="en-US" sz="2000" b="1" dirty="0">
              <a:latin typeface="Arial" charset="0"/>
            </a:endParaRPr>
          </a:p>
          <a:p>
            <a:pPr>
              <a:buFontTx/>
              <a:buNone/>
            </a:pPr>
            <a:r>
              <a:rPr lang="en-US" altLang="en-US" sz="2000" b="1" dirty="0">
                <a:latin typeface="Arial" charset="0"/>
              </a:rPr>
              <a:t>What if YOU started with FOUR times as much DNA template as I did?</a:t>
            </a:r>
          </a:p>
          <a:p>
            <a:pPr>
              <a:buFontTx/>
              <a:buNone/>
            </a:pPr>
            <a:r>
              <a:rPr lang="en-US" altLang="en-US" sz="2000" b="1" dirty="0">
                <a:latin typeface="Arial" charset="0"/>
              </a:rPr>
              <a:t>I have 1,000,000 copies at cycle 25.</a:t>
            </a:r>
          </a:p>
          <a:p>
            <a:pPr>
              <a:buFontTx/>
              <a:buNone/>
            </a:pPr>
            <a:r>
              <a:rPr lang="en-US" altLang="en-US" sz="2000" b="1" dirty="0">
                <a:latin typeface="Arial" charset="0"/>
              </a:rPr>
              <a:t>You have 4,000,000 copies!</a:t>
            </a:r>
          </a:p>
          <a:p>
            <a:pPr>
              <a:buFontTx/>
              <a:buNone/>
            </a:pPr>
            <a:r>
              <a:rPr lang="en-US" altLang="en-US" sz="2000" b="1" dirty="0">
                <a:latin typeface="Arial" charset="0"/>
              </a:rPr>
              <a:t>So…  You had 2,000,000 copies at cycle 24.</a:t>
            </a:r>
          </a:p>
          <a:p>
            <a:pPr>
              <a:buFontTx/>
              <a:buNone/>
            </a:pPr>
            <a:r>
              <a:rPr lang="en-US" altLang="en-US" sz="2000" b="1" dirty="0">
                <a:latin typeface="Arial" charset="0"/>
              </a:rPr>
              <a:t>And… You had 1,000,000 copies at cycle 23.</a:t>
            </a: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6125" y="769466"/>
            <a:ext cx="1236663" cy="1155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green-pcr-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91063" y="764704"/>
            <a:ext cx="1214437" cy="1135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86310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69751"/>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404664"/>
            <a:ext cx="5943600" cy="233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So…  if YOU started with FOUR times as much DNA template as I did…</a:t>
            </a:r>
          </a:p>
          <a:p>
            <a:pPr>
              <a:buFontTx/>
              <a:buNone/>
            </a:pPr>
            <a:endParaRPr lang="en-US" altLang="en-US" sz="2000" b="1" dirty="0">
              <a:latin typeface="Arial" charset="0"/>
            </a:endParaRPr>
          </a:p>
          <a:p>
            <a:pPr>
              <a:buFontTx/>
              <a:buNone/>
            </a:pPr>
            <a:r>
              <a:rPr lang="en-US" altLang="en-US" sz="2000" b="1" dirty="0">
                <a:latin typeface="Arial" charset="0"/>
              </a:rPr>
              <a:t>Then you’d reach 1,000,000 copies exactly </a:t>
            </a:r>
            <a:r>
              <a:rPr lang="en-US" altLang="en-US" sz="2000" b="1" u="sng" dirty="0">
                <a:latin typeface="Arial" charset="0"/>
              </a:rPr>
              <a:t>TWO cycles </a:t>
            </a:r>
            <a:r>
              <a:rPr lang="en-US" altLang="en-US" sz="2000" b="1" dirty="0">
                <a:latin typeface="Arial" charset="0"/>
              </a:rPr>
              <a:t>earlier than I would!</a:t>
            </a:r>
          </a:p>
        </p:txBody>
      </p:sp>
      <p:graphicFrame>
        <p:nvGraphicFramePr>
          <p:cNvPr id="4" name="Object 4"/>
          <p:cNvGraphicFramePr>
            <a:graphicFrameLocks noChangeAspect="1"/>
          </p:cNvGraphicFramePr>
          <p:nvPr/>
        </p:nvGraphicFramePr>
        <p:xfrm>
          <a:off x="3540125" y="2149326"/>
          <a:ext cx="5389563" cy="3806825"/>
        </p:xfrm>
        <a:graphic>
          <a:graphicData uri="http://schemas.openxmlformats.org/presentationml/2006/ole">
            <mc:AlternateContent xmlns:mc="http://schemas.openxmlformats.org/markup-compatibility/2006">
              <mc:Choice xmlns:v="urn:schemas-microsoft-com:vml" Requires="v">
                <p:oleObj spid="_x0000_s4099"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2149326"/>
                        <a:ext cx="5389563"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1600" y="3846364"/>
            <a:ext cx="12366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green-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4563" y="4284514"/>
            <a:ext cx="1214437"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
          <p:cNvSpPr>
            <a:spLocks noChangeShapeType="1"/>
          </p:cNvSpPr>
          <p:nvPr/>
        </p:nvSpPr>
        <p:spPr bwMode="auto">
          <a:xfrm>
            <a:off x="5973763" y="4997301"/>
            <a:ext cx="750887" cy="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Line 11"/>
          <p:cNvSpPr>
            <a:spLocks noChangeShapeType="1"/>
          </p:cNvSpPr>
          <p:nvPr/>
        </p:nvSpPr>
        <p:spPr bwMode="auto">
          <a:xfrm flipH="1">
            <a:off x="7004050" y="4998889"/>
            <a:ext cx="750888"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86244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76458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13"/>
          <p:cNvSpPr txBox="1">
            <a:spLocks noChangeArrowheads="1"/>
          </p:cNvSpPr>
          <p:nvPr/>
        </p:nvSpPr>
        <p:spPr>
          <a:xfrm>
            <a:off x="3225800" y="548680"/>
            <a:ext cx="5918200"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600" b="1" dirty="0">
                <a:latin typeface="Arial" charset="0"/>
              </a:rPr>
              <a:t>What if YOU started with EIGHT times LESS DNA template than I did?</a:t>
            </a:r>
          </a:p>
          <a:p>
            <a:pPr>
              <a:buFontTx/>
              <a:buNone/>
            </a:pPr>
            <a:endParaRPr lang="en-US" altLang="en-US" sz="1600" b="1" dirty="0">
              <a:latin typeface="Arial" charset="0"/>
            </a:endParaRPr>
          </a:p>
          <a:p>
            <a:pPr>
              <a:buFontTx/>
              <a:buNone/>
            </a:pPr>
            <a:r>
              <a:rPr lang="en-US" altLang="en-US" sz="1600" b="1" dirty="0">
                <a:latin typeface="Arial" charset="0"/>
              </a:rPr>
              <a:t>You’d only have 125,000 copies right now at cycle 25…  </a:t>
            </a:r>
          </a:p>
          <a:p>
            <a:pPr>
              <a:buFontTx/>
              <a:buNone/>
            </a:pPr>
            <a:r>
              <a:rPr lang="en-US" altLang="en-US" sz="1600" b="1" dirty="0">
                <a:latin typeface="Arial" charset="0"/>
              </a:rPr>
              <a:t>…and you’ll have 250,000 at 26, 500,000 at 27, and by cycle 28 you’ll have caught up with 1,000,000 copies!</a:t>
            </a:r>
          </a:p>
          <a:p>
            <a:pPr>
              <a:buFontTx/>
              <a:buNone/>
            </a:pPr>
            <a:r>
              <a:rPr lang="en-US" altLang="en-US" sz="1600" b="1" dirty="0">
                <a:latin typeface="Arial" charset="0"/>
              </a:rPr>
              <a:t>So… you’d reach 1,000,000 copies exactly </a:t>
            </a:r>
            <a:r>
              <a:rPr lang="en-US" altLang="en-US" sz="1600" b="1" u="sng" dirty="0">
                <a:latin typeface="Arial" charset="0"/>
              </a:rPr>
              <a:t>THREE cycles </a:t>
            </a:r>
            <a:r>
              <a:rPr lang="en-US" altLang="en-US" sz="1600" b="1" dirty="0">
                <a:latin typeface="Arial" charset="0"/>
              </a:rPr>
              <a:t>later than I would!</a:t>
            </a:r>
          </a:p>
          <a:p>
            <a:pPr>
              <a:lnSpc>
                <a:spcPct val="65000"/>
              </a:lnSpc>
            </a:pPr>
            <a:endParaRPr lang="en-US" altLang="pt-BR" sz="1200" dirty="0"/>
          </a:p>
        </p:txBody>
      </p:sp>
      <p:graphicFrame>
        <p:nvGraphicFramePr>
          <p:cNvPr id="4" name="Object 9"/>
          <p:cNvGraphicFramePr>
            <a:graphicFrameLocks noChangeAspect="1"/>
          </p:cNvGraphicFramePr>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5123"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9238" y="4555530"/>
            <a:ext cx="12366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p:cNvSpPr>
            <a:spLocks noChangeShapeType="1"/>
          </p:cNvSpPr>
          <p:nvPr/>
        </p:nvSpPr>
        <p:spPr bwMode="auto">
          <a:xfrm>
            <a:off x="6440488" y="5368330"/>
            <a:ext cx="750887"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pic>
        <p:nvPicPr>
          <p:cNvPr id="7" name="Picture 14" descr="blue-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7893050" y="4544418"/>
            <a:ext cx="1250950" cy="1169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Line 7"/>
          <p:cNvSpPr>
            <a:spLocks noChangeShapeType="1"/>
          </p:cNvSpPr>
          <p:nvPr/>
        </p:nvSpPr>
        <p:spPr bwMode="auto">
          <a:xfrm flipH="1">
            <a:off x="7515225" y="5381030"/>
            <a:ext cx="750888" cy="0"/>
          </a:xfrm>
          <a:prstGeom prst="line">
            <a:avLst/>
          </a:prstGeom>
          <a:noFill/>
          <a:ln w="762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1353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2575" y="781015"/>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2987824" y="775717"/>
            <a:ext cx="6156176"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600" b="1" dirty="0">
                <a:latin typeface="Arial" charset="0"/>
              </a:rPr>
              <a:t>The value that represents the cycle number where the amplification curve crosses an arbitrary threshold.</a:t>
            </a:r>
          </a:p>
          <a:p>
            <a:r>
              <a:rPr lang="en-US" altLang="en-US" sz="1600" b="1" dirty="0">
                <a:latin typeface="Arial" charset="0"/>
              </a:rPr>
              <a:t>Ct values are directly related to the starting quantity of DNA, by way of the formula:</a:t>
            </a:r>
          </a:p>
          <a:p>
            <a:pPr>
              <a:buFontTx/>
              <a:buNone/>
            </a:pPr>
            <a:r>
              <a:rPr lang="en-US" altLang="en-US" sz="1600" b="1" dirty="0">
                <a:latin typeface="Arial" charset="0"/>
              </a:rPr>
              <a:t>			</a:t>
            </a:r>
          </a:p>
          <a:p>
            <a:pPr>
              <a:buFontTx/>
              <a:buNone/>
            </a:pPr>
            <a:r>
              <a:rPr lang="en-US" altLang="en-US" sz="1600" b="1" dirty="0">
                <a:latin typeface="Arial" charset="0"/>
              </a:rPr>
              <a:t>		</a:t>
            </a:r>
            <a:r>
              <a:rPr lang="en-US" altLang="en-US" sz="1600" b="1" dirty="0">
                <a:solidFill>
                  <a:schemeClr val="accent6">
                    <a:lumMod val="75000"/>
                  </a:schemeClr>
                </a:solidFill>
                <a:latin typeface="Arial" charset="0"/>
              </a:rPr>
              <a:t>Quantity = 2^</a:t>
            </a:r>
            <a:r>
              <a:rPr lang="en-US" altLang="en-US" sz="1600" b="1" baseline="30000" dirty="0">
                <a:solidFill>
                  <a:schemeClr val="accent6">
                    <a:lumMod val="75000"/>
                  </a:schemeClr>
                </a:solidFill>
                <a:latin typeface="Arial" charset="0"/>
              </a:rPr>
              <a:t>Ct</a:t>
            </a:r>
          </a:p>
          <a:p>
            <a:pPr>
              <a:lnSpc>
                <a:spcPct val="65000"/>
              </a:lnSpc>
            </a:pPr>
            <a:endParaRPr lang="en-US" altLang="pt-BR" sz="1200" dirty="0"/>
          </a:p>
        </p:txBody>
      </p:sp>
      <p:graphicFrame>
        <p:nvGraphicFramePr>
          <p:cNvPr id="4" name="Object 4"/>
          <p:cNvGraphicFramePr>
            <a:graphicFrameLocks noChangeAspect="1"/>
          </p:cNvGraphicFramePr>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6147"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11"/>
          <p:cNvSpPr>
            <a:spLocks noChangeShapeType="1"/>
          </p:cNvSpPr>
          <p:nvPr/>
        </p:nvSpPr>
        <p:spPr bwMode="auto">
          <a:xfrm flipV="1">
            <a:off x="4572000" y="5361980"/>
            <a:ext cx="4203700" cy="1270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 name="AutoShape 12"/>
          <p:cNvSpPr>
            <a:spLocks noChangeArrowheads="1"/>
          </p:cNvSpPr>
          <p:nvPr/>
        </p:nvSpPr>
        <p:spPr bwMode="auto">
          <a:xfrm rot="19422133">
            <a:off x="6502400" y="44983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7" name="AutoShape 13"/>
          <p:cNvSpPr>
            <a:spLocks noChangeArrowheads="1"/>
          </p:cNvSpPr>
          <p:nvPr/>
        </p:nvSpPr>
        <p:spPr bwMode="auto">
          <a:xfrm rot="2478409">
            <a:off x="7632700" y="45110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 name="AutoShape 14"/>
          <p:cNvSpPr>
            <a:spLocks noChangeArrowheads="1"/>
          </p:cNvSpPr>
          <p:nvPr/>
        </p:nvSpPr>
        <p:spPr bwMode="auto">
          <a:xfrm rot="451638">
            <a:off x="7010400" y="44475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 name="Text Box 15"/>
          <p:cNvSpPr txBox="1">
            <a:spLocks noChangeArrowheads="1"/>
          </p:cNvSpPr>
          <p:nvPr/>
        </p:nvSpPr>
        <p:spPr bwMode="auto">
          <a:xfrm>
            <a:off x="6003925" y="40681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23</a:t>
            </a:r>
          </a:p>
        </p:txBody>
      </p:sp>
      <p:sp>
        <p:nvSpPr>
          <p:cNvPr id="10" name="Text Box 16"/>
          <p:cNvSpPr txBox="1">
            <a:spLocks noChangeArrowheads="1"/>
          </p:cNvSpPr>
          <p:nvPr/>
        </p:nvSpPr>
        <p:spPr bwMode="auto">
          <a:xfrm>
            <a:off x="6918325" y="39919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25</a:t>
            </a:r>
          </a:p>
        </p:txBody>
      </p:sp>
      <p:sp>
        <p:nvSpPr>
          <p:cNvPr id="11" name="Text Box 17"/>
          <p:cNvSpPr txBox="1">
            <a:spLocks noChangeArrowheads="1"/>
          </p:cNvSpPr>
          <p:nvPr/>
        </p:nvSpPr>
        <p:spPr bwMode="auto">
          <a:xfrm>
            <a:off x="7845425" y="41443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28</a:t>
            </a:r>
          </a:p>
        </p:txBody>
      </p:sp>
      <p:sp>
        <p:nvSpPr>
          <p:cNvPr id="12" name="Text Box 18"/>
          <p:cNvSpPr txBox="1">
            <a:spLocks noChangeArrowheads="1"/>
          </p:cNvSpPr>
          <p:nvPr/>
        </p:nvSpPr>
        <p:spPr bwMode="auto">
          <a:xfrm>
            <a:off x="4705350" y="3115668"/>
            <a:ext cx="2117725" cy="5127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Values:</a:t>
            </a:r>
          </a:p>
        </p:txBody>
      </p:sp>
      <p:cxnSp>
        <p:nvCxnSpPr>
          <p:cNvPr id="13" name="Straight Connector 12"/>
          <p:cNvCxnSpPr/>
          <p:nvPr/>
        </p:nvCxnSpPr>
        <p:spPr>
          <a:xfrm>
            <a:off x="2843808" y="188640"/>
            <a:ext cx="0" cy="61926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039926" y="4892080"/>
            <a:ext cx="469454" cy="4697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2987824" y="4571836"/>
            <a:ext cx="111940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err="1"/>
              <a:t>Threshold</a:t>
            </a:r>
            <a:endParaRPr lang="pt-BR" dirty="0"/>
          </a:p>
        </p:txBody>
      </p:sp>
      <p:sp>
        <p:nvSpPr>
          <p:cNvPr id="16" name="TextBox 15"/>
          <p:cNvSpPr txBox="1"/>
          <p:nvPr/>
        </p:nvSpPr>
        <p:spPr>
          <a:xfrm>
            <a:off x="3375929" y="200662"/>
            <a:ext cx="2266903" cy="461665"/>
          </a:xfrm>
          <a:prstGeom prst="rect">
            <a:avLst/>
          </a:prstGeom>
          <a:noFill/>
        </p:spPr>
        <p:txBody>
          <a:bodyPr wrap="none" rtlCol="0">
            <a:spAutoFit/>
          </a:bodyPr>
          <a:lstStyle/>
          <a:p>
            <a:r>
              <a:rPr lang="pt-BR" sz="2400" dirty="0">
                <a:solidFill>
                  <a:srgbClr val="0070C0"/>
                </a:solidFill>
                <a:latin typeface="Arial Rounded MT Bold" panose="020F0704030504030204" pitchFamily="34" charset="0"/>
              </a:rPr>
              <a:t>The </a:t>
            </a:r>
            <a:r>
              <a:rPr lang="pt-BR" sz="2400" i="1" dirty="0">
                <a:solidFill>
                  <a:srgbClr val="0070C0"/>
                </a:solidFill>
                <a:latin typeface="Arial Rounded MT Bold" panose="020F0704030504030204" pitchFamily="34" charset="0"/>
              </a:rPr>
              <a:t>“</a:t>
            </a:r>
            <a:r>
              <a:rPr lang="pt-BR" sz="2400" i="1" dirty="0" err="1">
                <a:solidFill>
                  <a:srgbClr val="0070C0"/>
                </a:solidFill>
                <a:latin typeface="Arial Rounded MT Bold" panose="020F0704030504030204" pitchFamily="34" charset="0"/>
              </a:rPr>
              <a:t>ct</a:t>
            </a:r>
            <a:r>
              <a:rPr lang="pt-BR" sz="2400" i="1" dirty="0">
                <a:solidFill>
                  <a:srgbClr val="0070C0"/>
                </a:solidFill>
                <a:latin typeface="Arial Rounded MT Bold" panose="020F0704030504030204" pitchFamily="34" charset="0"/>
              </a:rPr>
              <a:t> </a:t>
            </a:r>
            <a:r>
              <a:rPr lang="pt-BR" sz="2400" i="1" dirty="0" err="1">
                <a:solidFill>
                  <a:srgbClr val="0070C0"/>
                </a:solidFill>
                <a:latin typeface="Arial Rounded MT Bold" panose="020F0704030504030204" pitchFamily="34" charset="0"/>
              </a:rPr>
              <a:t>value</a:t>
            </a:r>
            <a:r>
              <a:rPr lang="pt-BR" sz="2400" i="1" dirty="0">
                <a:solidFill>
                  <a:srgbClr val="0070C0"/>
                </a:solidFill>
                <a:latin typeface="Arial Rounded MT Bold" panose="020F0704030504030204" pitchFamily="34" charset="0"/>
              </a:rPr>
              <a:t>”</a:t>
            </a:r>
          </a:p>
        </p:txBody>
      </p:sp>
    </p:spTree>
    <p:extLst>
      <p:ext uri="{BB962C8B-B14F-4D97-AF65-F5344CB8AC3E}">
        <p14:creationId xmlns:p14="http://schemas.microsoft.com/office/powerpoint/2010/main" val="1169985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1713601058"/>
              </p:ext>
            </p:extLst>
          </p:nvPr>
        </p:nvGraphicFramePr>
        <p:xfrm>
          <a:off x="122267" y="20638"/>
          <a:ext cx="3025775" cy="6858000"/>
        </p:xfrm>
        <a:graphic>
          <a:graphicData uri="http://schemas.openxmlformats.org/presentationml/2006/ole">
            <mc:AlternateContent xmlns:mc="http://schemas.openxmlformats.org/markup-compatibility/2006">
              <mc:Choice xmlns:v="urn:schemas-microsoft-com:vml" Requires="v">
                <p:oleObj spid="_x0000_s7171" name="Worksheet" r:id="rId4" imgW="2235200" imgH="4724400" progId="Excel.Sheet.8">
                  <p:embed/>
                </p:oleObj>
              </mc:Choice>
              <mc:Fallback>
                <p:oleObj name="Worksheet" r:id="rId4" imgW="2235200" imgH="4724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67" y="20638"/>
                        <a:ext cx="302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3" name="Rectangle 3"/>
          <p:cNvSpPr>
            <a:spLocks noChangeArrowheads="1"/>
          </p:cNvSpPr>
          <p:nvPr/>
        </p:nvSpPr>
        <p:spPr bwMode="auto">
          <a:xfrm>
            <a:off x="0" y="6096000"/>
            <a:ext cx="3124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4" name="Rectangle 4"/>
          <p:cNvSpPr>
            <a:spLocks noChangeArrowheads="1"/>
          </p:cNvSpPr>
          <p:nvPr/>
        </p:nvSpPr>
        <p:spPr bwMode="auto">
          <a:xfrm>
            <a:off x="3465513" y="2384425"/>
            <a:ext cx="472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Assuming 100% efficient PCR reactions</a:t>
            </a:r>
          </a:p>
        </p:txBody>
      </p:sp>
      <p:sp>
        <p:nvSpPr>
          <p:cNvPr id="10245" name="TextBox 4"/>
          <p:cNvSpPr txBox="1">
            <a:spLocks noChangeArrowheads="1"/>
          </p:cNvSpPr>
          <p:nvPr/>
        </p:nvSpPr>
        <p:spPr bwMode="auto">
          <a:xfrm>
            <a:off x="3657600" y="6096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200"/>
              <a:t>The amount of DNA doubles after each cycle</a:t>
            </a:r>
          </a:p>
        </p:txBody>
      </p:sp>
      <p:sp>
        <p:nvSpPr>
          <p:cNvPr id="10246" name="TextBox 5"/>
          <p:cNvSpPr txBox="1">
            <a:spLocks noChangeArrowheads="1"/>
          </p:cNvSpPr>
          <p:nvPr/>
        </p:nvSpPr>
        <p:spPr bwMode="auto">
          <a:xfrm>
            <a:off x="3124200" y="4191000"/>
            <a:ext cx="582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After n cycles there will be 2</a:t>
            </a:r>
            <a:r>
              <a:rPr lang="en-US" sz="2000" baseline="30000"/>
              <a:t>n</a:t>
            </a:r>
            <a:r>
              <a:rPr lang="en-US" sz="2000"/>
              <a:t> times as much DNA</a:t>
            </a:r>
          </a:p>
        </p:txBody>
      </p:sp>
      <p:sp>
        <p:nvSpPr>
          <p:cNvPr id="10247" name="TextBox 1"/>
          <p:cNvSpPr txBox="1">
            <a:spLocks noChangeArrowheads="1"/>
          </p:cNvSpPr>
          <p:nvPr/>
        </p:nvSpPr>
        <p:spPr bwMode="auto">
          <a:xfrm>
            <a:off x="5257800" y="20638"/>
            <a:ext cx="83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t>PCR</a:t>
            </a:r>
          </a:p>
        </p:txBody>
      </p:sp>
    </p:spTree>
    <p:extLst>
      <p:ext uri="{BB962C8B-B14F-4D97-AF65-F5344CB8AC3E}">
        <p14:creationId xmlns:p14="http://schemas.microsoft.com/office/powerpoint/2010/main" val="1664266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 t="24318" r="61393" b="28395"/>
          <a:stretch/>
        </p:blipFill>
        <p:spPr bwMode="auto">
          <a:xfrm>
            <a:off x="1921717" y="2276872"/>
            <a:ext cx="4786603" cy="345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02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6712"/>
            <a:ext cx="8604448" cy="5688632"/>
          </a:xfrm>
          <a:prstGeom prst="rect">
            <a:avLst/>
          </a:prstGeom>
        </p:spPr>
      </p:pic>
    </p:spTree>
    <p:extLst>
      <p:ext uri="{BB962C8B-B14F-4D97-AF65-F5344CB8AC3E}">
        <p14:creationId xmlns:p14="http://schemas.microsoft.com/office/powerpoint/2010/main" val="2199087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8820472" cy="5693866"/>
          </a:xfrm>
          <a:prstGeom prst="rect">
            <a:avLst/>
          </a:prstGeom>
        </p:spPr>
        <p:txBody>
          <a:bodyPr wrap="square">
            <a:spAutoFit/>
          </a:bodyPr>
          <a:lstStyle/>
          <a:p>
            <a:pPr marL="342900" indent="-342900">
              <a:buFont typeface="Wingdings" panose="05000000000000000000" pitchFamily="2" charset="2"/>
              <a:buChar char="Ø"/>
            </a:pPr>
            <a:r>
              <a:rPr lang="en-US" sz="2800" dirty="0">
                <a:solidFill>
                  <a:srgbClr val="FF0000"/>
                </a:solidFill>
                <a:latin typeface="Arial" panose="020B0604020202020204" pitchFamily="34" charset="0"/>
                <a:cs typeface="+mj-cs"/>
              </a:rPr>
              <a:t>Two strategies</a:t>
            </a:r>
            <a:r>
              <a:rPr lang="en-US" sz="2800" dirty="0">
                <a:solidFill>
                  <a:srgbClr val="000000"/>
                </a:solidFill>
                <a:latin typeface="Arial" panose="020B0604020202020204" pitchFamily="34" charset="0"/>
                <a:cs typeface="+mj-cs"/>
              </a:rPr>
              <a:t> can be performed in real-time RT-PCR: </a:t>
            </a:r>
          </a:p>
          <a:p>
            <a:endParaRPr lang="en-US" sz="2800" dirty="0">
              <a:solidFill>
                <a:srgbClr val="000000"/>
              </a:solidFill>
              <a:latin typeface="Arial" panose="020B0604020202020204" pitchFamily="34" charset="0"/>
              <a:cs typeface="+mj-cs"/>
            </a:endParaRPr>
          </a:p>
          <a:p>
            <a:pPr marL="342900" indent="-342900">
              <a:buFont typeface="Wingdings" panose="05000000000000000000" pitchFamily="2" charset="2"/>
              <a:buChar char="Ø"/>
            </a:pPr>
            <a:r>
              <a:rPr lang="en-US" sz="2800" dirty="0">
                <a:solidFill>
                  <a:srgbClr val="000000"/>
                </a:solidFill>
                <a:latin typeface="Arial" panose="020B0604020202020204" pitchFamily="34" charset="0"/>
                <a:cs typeface="+mj-cs"/>
              </a:rPr>
              <a:t>The levels of expressed genes may be measured by </a:t>
            </a:r>
            <a:r>
              <a:rPr lang="en-US" sz="2800" dirty="0">
                <a:solidFill>
                  <a:srgbClr val="FF0000"/>
                </a:solidFill>
                <a:latin typeface="Arial" panose="020B0604020202020204" pitchFamily="34" charset="0"/>
                <a:cs typeface="+mj-cs"/>
              </a:rPr>
              <a:t>absolute or relative quantitative real-time RT-PCR.</a:t>
            </a:r>
          </a:p>
          <a:p>
            <a:r>
              <a:rPr lang="en-US" sz="2800" dirty="0">
                <a:solidFill>
                  <a:srgbClr val="000000"/>
                </a:solidFill>
                <a:latin typeface="Arial" panose="020B0604020202020204" pitchFamily="34" charset="0"/>
                <a:cs typeface="+mj-cs"/>
              </a:rPr>
              <a:t> </a:t>
            </a:r>
          </a:p>
          <a:p>
            <a:pPr marL="342900" indent="-342900">
              <a:buFont typeface="Wingdings" panose="05000000000000000000" pitchFamily="2" charset="2"/>
              <a:buChar char="Ø"/>
            </a:pPr>
            <a:endParaRPr lang="en-US" sz="2800" dirty="0">
              <a:solidFill>
                <a:srgbClr val="000000"/>
              </a:solidFill>
              <a:latin typeface="Arial" panose="020B0604020202020204" pitchFamily="34" charset="0"/>
              <a:cs typeface="+mj-cs"/>
            </a:endParaRPr>
          </a:p>
          <a:p>
            <a:pPr marL="342900" indent="-342900">
              <a:buFont typeface="Wingdings" panose="05000000000000000000" pitchFamily="2" charset="2"/>
              <a:buChar char="Ø"/>
            </a:pPr>
            <a:r>
              <a:rPr lang="en-US" sz="2800" dirty="0">
                <a:solidFill>
                  <a:srgbClr val="FF0000"/>
                </a:solidFill>
                <a:latin typeface="Arial" panose="020B0604020202020204" pitchFamily="34" charset="0"/>
                <a:cs typeface="+mj-cs"/>
              </a:rPr>
              <a:t>Absolute quantification</a:t>
            </a:r>
            <a:r>
              <a:rPr lang="en-US" sz="2800" dirty="0">
                <a:solidFill>
                  <a:srgbClr val="000000"/>
                </a:solidFill>
                <a:latin typeface="Arial" panose="020B0604020202020204" pitchFamily="34" charset="0"/>
                <a:cs typeface="+mj-cs"/>
              </a:rPr>
              <a:t> relates the PCR signal to input </a:t>
            </a:r>
            <a:r>
              <a:rPr lang="en-US" sz="2800" dirty="0">
                <a:solidFill>
                  <a:srgbClr val="FF0000"/>
                </a:solidFill>
                <a:latin typeface="Arial" panose="020B0604020202020204" pitchFamily="34" charset="0"/>
                <a:cs typeface="+mj-cs"/>
              </a:rPr>
              <a:t>copy number </a:t>
            </a:r>
            <a:r>
              <a:rPr lang="en-US" sz="2800" dirty="0">
                <a:solidFill>
                  <a:srgbClr val="000000"/>
                </a:solidFill>
                <a:latin typeface="Arial" panose="020B0604020202020204" pitchFamily="34" charset="0"/>
                <a:cs typeface="+mj-cs"/>
              </a:rPr>
              <a:t>using a </a:t>
            </a:r>
            <a:r>
              <a:rPr lang="en-US" sz="2800" dirty="0">
                <a:solidFill>
                  <a:srgbClr val="FF0000"/>
                </a:solidFill>
                <a:latin typeface="Arial" panose="020B0604020202020204" pitchFamily="34" charset="0"/>
                <a:cs typeface="+mj-cs"/>
              </a:rPr>
              <a:t>calibration curve</a:t>
            </a:r>
          </a:p>
          <a:p>
            <a:pPr marL="342900" indent="-342900">
              <a:buFont typeface="Wingdings" panose="05000000000000000000" pitchFamily="2" charset="2"/>
              <a:buChar char="Ø"/>
            </a:pPr>
            <a:endParaRPr lang="en-US" sz="2800" dirty="0">
              <a:solidFill>
                <a:srgbClr val="000000"/>
              </a:solidFill>
              <a:latin typeface="Arial" panose="020B0604020202020204" pitchFamily="34" charset="0"/>
              <a:cs typeface="+mj-cs"/>
            </a:endParaRPr>
          </a:p>
          <a:p>
            <a:pPr marL="342900" indent="-342900">
              <a:buFont typeface="Wingdings" panose="05000000000000000000" pitchFamily="2" charset="2"/>
              <a:buChar char="Ø"/>
            </a:pPr>
            <a:r>
              <a:rPr lang="en-US" sz="2800" dirty="0">
                <a:solidFill>
                  <a:srgbClr val="000000"/>
                </a:solidFill>
                <a:latin typeface="Arial" panose="020B0604020202020204" pitchFamily="34" charset="0"/>
                <a:cs typeface="+mj-cs"/>
              </a:rPr>
              <a:t>  </a:t>
            </a:r>
            <a:r>
              <a:rPr lang="en-US" sz="2800" dirty="0">
                <a:solidFill>
                  <a:srgbClr val="FF0000"/>
                </a:solidFill>
                <a:latin typeface="Arial" panose="020B0604020202020204" pitchFamily="34" charset="0"/>
                <a:cs typeface="+mj-cs"/>
              </a:rPr>
              <a:t>Relative quantification</a:t>
            </a:r>
            <a:r>
              <a:rPr lang="en-US" sz="2800" dirty="0">
                <a:solidFill>
                  <a:srgbClr val="000000"/>
                </a:solidFill>
                <a:latin typeface="Arial" panose="020B0604020202020204" pitchFamily="34" charset="0"/>
                <a:cs typeface="+mj-cs"/>
              </a:rPr>
              <a:t> measures the </a:t>
            </a:r>
            <a:r>
              <a:rPr lang="en-US" sz="2800" dirty="0">
                <a:solidFill>
                  <a:srgbClr val="FF0000"/>
                </a:solidFill>
                <a:latin typeface="Arial" panose="020B0604020202020204" pitchFamily="34" charset="0"/>
                <a:cs typeface="+mj-cs"/>
              </a:rPr>
              <a:t>relative change in mRNA expression levels.</a:t>
            </a:r>
          </a:p>
          <a:p>
            <a:pPr marL="342900" indent="-342900">
              <a:buFont typeface="Wingdings" panose="05000000000000000000" pitchFamily="2" charset="2"/>
              <a:buChar char="Ø"/>
            </a:pPr>
            <a:r>
              <a:rPr lang="en-US" sz="2800" dirty="0">
                <a:solidFill>
                  <a:srgbClr val="000000"/>
                </a:solidFill>
                <a:latin typeface="Arial" panose="020B0604020202020204" pitchFamily="34" charset="0"/>
                <a:cs typeface="+mj-cs"/>
              </a:rPr>
              <a:t> </a:t>
            </a:r>
          </a:p>
        </p:txBody>
      </p:sp>
    </p:spTree>
    <p:extLst>
      <p:ext uri="{BB962C8B-B14F-4D97-AF65-F5344CB8AC3E}">
        <p14:creationId xmlns:p14="http://schemas.microsoft.com/office/powerpoint/2010/main" val="225307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95536" y="2314575"/>
            <a:ext cx="8229600" cy="1143000"/>
          </a:xfrm>
        </p:spPr>
        <p:txBody>
          <a:bodyPr>
            <a:normAutofit fontScale="90000"/>
          </a:bodyPr>
          <a:lstStyle/>
          <a:p>
            <a:r>
              <a:rPr lang="en-US" altLang="en-US" dirty="0">
                <a:solidFill>
                  <a:srgbClr val="FF8000"/>
                </a:solidFill>
              </a:rPr>
              <a:t>The Polymerase Chain Reaction</a:t>
            </a:r>
            <a:br>
              <a:rPr lang="en-US" altLang="en-US" dirty="0">
                <a:solidFill>
                  <a:srgbClr val="FF8000"/>
                </a:solidFill>
              </a:rPr>
            </a:br>
            <a:r>
              <a:rPr lang="en-US" altLang="en-US" dirty="0">
                <a:solidFill>
                  <a:srgbClr val="FF8000"/>
                </a:solidFill>
              </a:rPr>
              <a:t>How does PCR work??</a:t>
            </a:r>
          </a:p>
        </p:txBody>
      </p:sp>
      <p:sp>
        <p:nvSpPr>
          <p:cNvPr id="168124" name="Line 188"/>
          <p:cNvSpPr>
            <a:spLocks noChangeShapeType="1"/>
          </p:cNvSpPr>
          <p:nvPr/>
        </p:nvSpPr>
        <p:spPr bwMode="auto">
          <a:xfrm>
            <a:off x="5746750" y="3711575"/>
            <a:ext cx="12700" cy="5207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8150" name="Line 214"/>
          <p:cNvSpPr>
            <a:spLocks noChangeShapeType="1"/>
          </p:cNvSpPr>
          <p:nvPr/>
        </p:nvSpPr>
        <p:spPr bwMode="auto">
          <a:xfrm>
            <a:off x="5759450" y="5629275"/>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3424752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8124"/>
                                        </p:tgtEl>
                                        <p:attrNameLst>
                                          <p:attrName>style.visibility</p:attrName>
                                        </p:attrNameLst>
                                      </p:cBhvr>
                                      <p:to>
                                        <p:strVal val="visible"/>
                                      </p:to>
                                    </p:set>
                                    <p:animEffect transition="in" filter="wipe(up)">
                                      <p:cBhvr>
                                        <p:cTn id="7" dur="500"/>
                                        <p:tgtEl>
                                          <p:spTgt spid="16812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8150"/>
                                        </p:tgtEl>
                                        <p:attrNameLst>
                                          <p:attrName>style.visibility</p:attrName>
                                        </p:attrNameLst>
                                      </p:cBhvr>
                                      <p:to>
                                        <p:strVal val="visible"/>
                                      </p:to>
                                    </p:set>
                                    <p:animEffect transition="in" filter="wipe(up)">
                                      <p:cBhvr>
                                        <p:cTn id="11" dur="500"/>
                                        <p:tgtEl>
                                          <p:spTgt spid="168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24" grpId="0" animBg="1"/>
      <p:bldP spid="1681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344816" cy="156966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TaqMan® probes = Double-Dye probes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endParaRPr lang="fa-IR"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179512" y="927067"/>
            <a:ext cx="8784976" cy="4893647"/>
          </a:xfrm>
          <a:prstGeom prst="rect">
            <a:avLst/>
          </a:prstGeom>
        </p:spPr>
        <p:txBody>
          <a:bodyPr wrap="square">
            <a:spAutoFit/>
          </a:bodyPr>
          <a:lstStyle/>
          <a:p>
            <a:pPr marL="457200" indent="-4572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TaqMan® probes, also called Double-Dye Oligonucleotides, Double-Dye Probes, or Dual Labelled probes, are the most widely used type of probes.</a:t>
            </a:r>
          </a:p>
          <a:p>
            <a:pPr marL="457200" indent="-4572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Consisted of a single-stranded probe sequence that was complementary to one of the strands of the amplicon. </a:t>
            </a:r>
          </a:p>
          <a:p>
            <a:pPr marL="457200" indent="-4572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a:t>
            </a:r>
            <a:r>
              <a:rPr lang="en-US" sz="2400" dirty="0" err="1">
                <a:solidFill>
                  <a:srgbClr val="FF0000"/>
                </a:solidFill>
                <a:latin typeface="Times New Roman" panose="02020603050405020304" pitchFamily="18" charset="0"/>
                <a:cs typeface="Times New Roman" panose="02020603050405020304" pitchFamily="18" charset="0"/>
              </a:rPr>
              <a:t>fluorophore</a:t>
            </a:r>
            <a:r>
              <a:rPr lang="en-US" sz="2400" dirty="0">
                <a:latin typeface="Times New Roman" panose="02020603050405020304" pitchFamily="18" charset="0"/>
                <a:cs typeface="Times New Roman" panose="02020603050405020304" pitchFamily="18" charset="0"/>
              </a:rPr>
              <a:t> is attached to the 5’ end of the probe and a </a:t>
            </a:r>
            <a:r>
              <a:rPr lang="en-US" sz="2400" dirty="0">
                <a:solidFill>
                  <a:srgbClr val="FF0000"/>
                </a:solidFill>
                <a:latin typeface="Times New Roman" panose="02020603050405020304" pitchFamily="18" charset="0"/>
                <a:cs typeface="Times New Roman" panose="02020603050405020304" pitchFamily="18" charset="0"/>
              </a:rPr>
              <a:t>quencher</a:t>
            </a:r>
            <a:r>
              <a:rPr lang="en-US" sz="2400" dirty="0">
                <a:latin typeface="Times New Roman" panose="02020603050405020304" pitchFamily="18" charset="0"/>
                <a:cs typeface="Times New Roman" panose="02020603050405020304" pitchFamily="18" charset="0"/>
              </a:rPr>
              <a:t> to the 3’ end. </a:t>
            </a:r>
          </a:p>
          <a:p>
            <a:pPr marL="457200" indent="-4572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7F4A99ED-1C3E-4F4E-83A7-A351A9459167}"/>
              </a:ext>
            </a:extLst>
          </p:cNvPr>
          <p:cNvPicPr>
            <a:picLocks noChangeAspect="1"/>
          </p:cNvPicPr>
          <p:nvPr/>
        </p:nvPicPr>
        <p:blipFill>
          <a:blip r:embed="rId2"/>
          <a:stretch>
            <a:fillRect/>
          </a:stretch>
        </p:blipFill>
        <p:spPr>
          <a:xfrm>
            <a:off x="4139952" y="5373216"/>
            <a:ext cx="4680520" cy="1368152"/>
          </a:xfrm>
          <a:prstGeom prst="rect">
            <a:avLst/>
          </a:prstGeom>
        </p:spPr>
      </p:pic>
    </p:spTree>
    <p:extLst>
      <p:ext uri="{BB962C8B-B14F-4D97-AF65-F5344CB8AC3E}">
        <p14:creationId xmlns:p14="http://schemas.microsoft.com/office/powerpoint/2010/main" val="4207333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8964488" cy="4524315"/>
          </a:xfrm>
          <a:prstGeom prst="rect">
            <a:avLst/>
          </a:prstGeom>
        </p:spPr>
        <p:txBody>
          <a:bodyPr wrap="square">
            <a:spAutoFit/>
          </a:bodyPr>
          <a:lstStyle/>
          <a:p>
            <a:endParaRPr lang="en-US" sz="3200" dirty="0">
              <a:solidFill>
                <a:srgbClr val="272827"/>
              </a:solidFill>
              <a:latin typeface="Arial" panose="020B0604020202020204" pitchFamily="34" charset="0"/>
            </a:endParaRPr>
          </a:p>
          <a:p>
            <a:pPr marL="457200" indent="-457200">
              <a:buFont typeface="Wingdings" panose="05000000000000000000" pitchFamily="2" charset="2"/>
              <a:buChar char="Ø"/>
            </a:pPr>
            <a:r>
              <a:rPr lang="en-US" sz="3200" dirty="0">
                <a:solidFill>
                  <a:srgbClr val="272827"/>
                </a:solidFill>
                <a:latin typeface="Arial" panose="020B0604020202020204" pitchFamily="34" charset="0"/>
              </a:rPr>
              <a:t> </a:t>
            </a:r>
            <a:r>
              <a:rPr lang="en-US" sz="3200" dirty="0">
                <a:latin typeface="Times New Roman" panose="02020603050405020304" pitchFamily="18" charset="0"/>
                <a:cs typeface="+mj-cs"/>
              </a:rPr>
              <a:t>The </a:t>
            </a:r>
            <a:r>
              <a:rPr lang="en-US" sz="3200" dirty="0" err="1">
                <a:latin typeface="Times New Roman" panose="02020603050405020304" pitchFamily="18" charset="0"/>
                <a:cs typeface="+mj-cs"/>
              </a:rPr>
              <a:t>fluorophore</a:t>
            </a:r>
            <a:r>
              <a:rPr lang="en-US" sz="3200" dirty="0">
                <a:latin typeface="Times New Roman" panose="02020603050405020304" pitchFamily="18" charset="0"/>
                <a:cs typeface="+mj-cs"/>
              </a:rPr>
              <a:t> is excited by the machine and passes its energy, via FRET (Fluorescence Resonance Energy Transfer) to the quencher. </a:t>
            </a:r>
          </a:p>
          <a:p>
            <a:endParaRPr lang="fa-IR" sz="3200" dirty="0">
              <a:latin typeface="Times New Roman" panose="02020603050405020304" pitchFamily="18" charset="0"/>
              <a:cs typeface="+mj-cs"/>
            </a:endParaRPr>
          </a:p>
          <a:p>
            <a:endParaRPr lang="en-US" sz="3200" dirty="0">
              <a:solidFill>
                <a:srgbClr val="272827"/>
              </a:solidFill>
              <a:latin typeface="Times New Roman" panose="02020603050405020304" pitchFamily="18" charset="0"/>
              <a:cs typeface="+mj-cs"/>
            </a:endParaRPr>
          </a:p>
          <a:p>
            <a:pPr marL="457200" indent="-457200">
              <a:buFont typeface="Wingdings" panose="05000000000000000000" pitchFamily="2" charset="2"/>
              <a:buChar char="Ø"/>
            </a:pPr>
            <a:r>
              <a:rPr lang="en-US" sz="3200" dirty="0">
                <a:latin typeface="Times New Roman" panose="02020603050405020304" pitchFamily="18" charset="0"/>
                <a:cs typeface="+mj-cs"/>
              </a:rPr>
              <a:t>FRET is a through-space mechanism in which energy from the reporter dye is transferred to the quencher without absorption or emission of light.</a:t>
            </a:r>
            <a:endParaRPr lang="fa-IR" sz="3200" dirty="0">
              <a:latin typeface="Times New Roman" panose="02020603050405020304" pitchFamily="18" charset="0"/>
              <a:cs typeface="+mj-cs"/>
            </a:endParaRPr>
          </a:p>
        </p:txBody>
      </p:sp>
      <p:pic>
        <p:nvPicPr>
          <p:cNvPr id="2" name="Picture 1"/>
          <p:cNvPicPr>
            <a:picLocks noChangeAspect="1"/>
          </p:cNvPicPr>
          <p:nvPr/>
        </p:nvPicPr>
        <p:blipFill>
          <a:blip r:embed="rId2"/>
          <a:stretch>
            <a:fillRect/>
          </a:stretch>
        </p:blipFill>
        <p:spPr>
          <a:xfrm>
            <a:off x="1547664" y="4784963"/>
            <a:ext cx="5832648" cy="1944793"/>
          </a:xfrm>
          <a:prstGeom prst="rect">
            <a:avLst/>
          </a:prstGeom>
        </p:spPr>
      </p:pic>
    </p:spTree>
    <p:extLst>
      <p:ext uri="{BB962C8B-B14F-4D97-AF65-F5344CB8AC3E}">
        <p14:creationId xmlns:p14="http://schemas.microsoft.com/office/powerpoint/2010/main" val="4125792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E1A402F-DE47-4C57-9135-14FE7A3DC233}"/>
              </a:ext>
            </a:extLst>
          </p:cNvPr>
          <p:cNvPicPr>
            <a:picLocks noChangeAspect="1"/>
          </p:cNvPicPr>
          <p:nvPr/>
        </p:nvPicPr>
        <p:blipFill>
          <a:blip r:embed="rId2"/>
          <a:stretch>
            <a:fillRect/>
          </a:stretch>
        </p:blipFill>
        <p:spPr>
          <a:xfrm>
            <a:off x="1691680" y="494016"/>
            <a:ext cx="5832648" cy="5869968"/>
          </a:xfrm>
          <a:prstGeom prst="rect">
            <a:avLst/>
          </a:prstGeom>
        </p:spPr>
      </p:pic>
    </p:spTree>
    <p:extLst>
      <p:ext uri="{BB962C8B-B14F-4D97-AF65-F5344CB8AC3E}">
        <p14:creationId xmlns:p14="http://schemas.microsoft.com/office/powerpoint/2010/main" val="3732761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8748464" cy="6001643"/>
          </a:xfrm>
          <a:prstGeom prst="rect">
            <a:avLst/>
          </a:prstGeom>
        </p:spPr>
        <p:txBody>
          <a:bodyPr wrap="square">
            <a:spAutoFit/>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FAM</a:t>
            </a:r>
            <a:r>
              <a:rPr lang="en-US" sz="2400" dirty="0">
                <a:latin typeface="Times New Roman" panose="02020603050405020304" pitchFamily="18" charset="0"/>
                <a:cs typeface="Times New Roman" panose="02020603050405020304" pitchFamily="18" charset="0"/>
              </a:rPr>
              <a:t> as the </a:t>
            </a:r>
            <a:r>
              <a:rPr lang="en-US" sz="2400" dirty="0" err="1">
                <a:latin typeface="Times New Roman" panose="02020603050405020304" pitchFamily="18" charset="0"/>
                <a:cs typeface="Times New Roman" panose="02020603050405020304" pitchFamily="18" charset="0"/>
              </a:rPr>
              <a:t>fluorophore</a:t>
            </a:r>
            <a:r>
              <a:rPr lang="en-US" sz="2400" dirty="0">
                <a:latin typeface="Times New Roman" panose="02020603050405020304" pitchFamily="18" charset="0"/>
                <a:cs typeface="Times New Roman" panose="02020603050405020304" pitchFamily="18" charset="0"/>
              </a:rPr>
              <a:t> (reporter)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TAMRA</a:t>
            </a:r>
            <a:r>
              <a:rPr lang="en-US" sz="2400" dirty="0">
                <a:latin typeface="Times New Roman" panose="02020603050405020304" pitchFamily="18" charset="0"/>
                <a:cs typeface="Times New Roman" panose="02020603050405020304" pitchFamily="18" charset="0"/>
              </a:rPr>
              <a:t> as the quencher</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a well designed probe FAM does not fluoresce as it passes its energy onto TAMRA.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probe binds to the </a:t>
            </a:r>
            <a:r>
              <a:rPr lang="en-US" sz="2400" dirty="0" err="1">
                <a:latin typeface="Times New Roman" panose="02020603050405020304" pitchFamily="18" charset="0"/>
                <a:cs typeface="Times New Roman" panose="02020603050405020304" pitchFamily="18" charset="0"/>
              </a:rPr>
              <a:t>amplicon</a:t>
            </a:r>
            <a:r>
              <a:rPr lang="en-US" sz="2400" dirty="0">
                <a:latin typeface="Times New Roman" panose="02020603050405020304" pitchFamily="18" charset="0"/>
                <a:cs typeface="Times New Roman" panose="02020603050405020304" pitchFamily="18" charset="0"/>
              </a:rPr>
              <a:t> during each annealing step of the PCR.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When the </a:t>
            </a:r>
            <a:r>
              <a:rPr lang="en-US" sz="2400" dirty="0" err="1">
                <a:latin typeface="Times New Roman" panose="02020603050405020304" pitchFamily="18" charset="0"/>
                <a:cs typeface="Times New Roman" panose="02020603050405020304" pitchFamily="18" charset="0"/>
              </a:rPr>
              <a:t>Taq</a:t>
            </a:r>
            <a:r>
              <a:rPr lang="en-US" sz="2400" dirty="0">
                <a:latin typeface="Times New Roman" panose="02020603050405020304" pitchFamily="18" charset="0"/>
                <a:cs typeface="Times New Roman" panose="02020603050405020304" pitchFamily="18" charset="0"/>
              </a:rPr>
              <a:t> polymerase extends from the primer which is bound to the amplicon, it displaces the 5’ end of the probe, which is then degraded by the 5’-3’ exonuclease activity of the </a:t>
            </a:r>
            <a:r>
              <a:rPr lang="en-US" sz="2400" dirty="0" err="1">
                <a:latin typeface="Times New Roman" panose="02020603050405020304" pitchFamily="18" charset="0"/>
                <a:cs typeface="Times New Roman" panose="02020603050405020304" pitchFamily="18" charset="0"/>
              </a:rPr>
              <a:t>Taq</a:t>
            </a:r>
            <a:r>
              <a:rPr lang="en-US" sz="2400" dirty="0">
                <a:latin typeface="Times New Roman" panose="02020603050405020304" pitchFamily="18" charset="0"/>
                <a:cs typeface="Times New Roman" panose="02020603050405020304" pitchFamily="18" charset="0"/>
              </a:rPr>
              <a:t> polymerase.</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Cleavage continues until the remaining probe melts off the </a:t>
            </a:r>
            <a:r>
              <a:rPr lang="en-US" sz="2400" dirty="0" err="1">
                <a:latin typeface="Times New Roman" panose="02020603050405020304" pitchFamily="18" charset="0"/>
                <a:cs typeface="Times New Roman" panose="02020603050405020304" pitchFamily="18" charset="0"/>
              </a:rPr>
              <a:t>amplicon</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37A227DE-E34C-460B-90F4-DD9D55204143}"/>
              </a:ext>
            </a:extLst>
          </p:cNvPr>
          <p:cNvPicPr>
            <a:picLocks noChangeAspect="1"/>
          </p:cNvPicPr>
          <p:nvPr/>
        </p:nvPicPr>
        <p:blipFill>
          <a:blip r:embed="rId2"/>
          <a:stretch>
            <a:fillRect/>
          </a:stretch>
        </p:blipFill>
        <p:spPr>
          <a:xfrm>
            <a:off x="5148064" y="404664"/>
            <a:ext cx="3476632" cy="1656184"/>
          </a:xfrm>
          <a:prstGeom prst="rect">
            <a:avLst/>
          </a:prstGeom>
        </p:spPr>
      </p:pic>
    </p:spTree>
    <p:extLst>
      <p:ext uri="{BB962C8B-B14F-4D97-AF65-F5344CB8AC3E}">
        <p14:creationId xmlns:p14="http://schemas.microsoft.com/office/powerpoint/2010/main" val="3013545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Reporter in </a:t>
            </a:r>
            <a:r>
              <a:rPr lang="en-US" dirty="0" err="1"/>
              <a:t>qPCR</a:t>
            </a:r>
            <a:endParaRPr lang="en-US" dirty="0"/>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52" t="23177" r="60029" b="23437"/>
          <a:stretch/>
        </p:blipFill>
        <p:spPr bwMode="auto">
          <a:xfrm>
            <a:off x="469595" y="1307181"/>
            <a:ext cx="7920880" cy="51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671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60"/>
            <a:ext cx="9144000" cy="6853679"/>
          </a:xfrm>
          <a:prstGeom prst="rect">
            <a:avLst/>
          </a:prstGeom>
        </p:spPr>
      </p:pic>
    </p:spTree>
    <p:extLst>
      <p:ext uri="{BB962C8B-B14F-4D97-AF65-F5344CB8AC3E}">
        <p14:creationId xmlns:p14="http://schemas.microsoft.com/office/powerpoint/2010/main" val="800334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9144000" cy="2677656"/>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This process releases the </a:t>
            </a:r>
            <a:r>
              <a:rPr lang="en-US" sz="2800" dirty="0" err="1">
                <a:latin typeface="Times New Roman" panose="02020603050405020304" pitchFamily="18" charset="0"/>
                <a:cs typeface="Times New Roman" panose="02020603050405020304" pitchFamily="18" charset="0"/>
              </a:rPr>
              <a:t>fluorophore</a:t>
            </a:r>
            <a:r>
              <a:rPr lang="en-US" sz="2800" dirty="0">
                <a:latin typeface="Times New Roman" panose="02020603050405020304" pitchFamily="18" charset="0"/>
                <a:cs typeface="Times New Roman" panose="02020603050405020304" pitchFamily="18" charset="0"/>
              </a:rPr>
              <a:t> and quencher into solution, spatially separating them (compared to when they were held together by the probe). </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This leads to an irreversible increase in fluorescence from the FAM and a decrease in the TAMRA</a:t>
            </a:r>
            <a:endParaRPr lang="fa-I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827698F8-3433-4FD5-AF90-458AC1832C44}"/>
              </a:ext>
            </a:extLst>
          </p:cNvPr>
          <p:cNvPicPr>
            <a:picLocks noChangeAspect="1"/>
          </p:cNvPicPr>
          <p:nvPr/>
        </p:nvPicPr>
        <p:blipFill>
          <a:blip r:embed="rId2"/>
          <a:stretch>
            <a:fillRect/>
          </a:stretch>
        </p:blipFill>
        <p:spPr>
          <a:xfrm>
            <a:off x="1835696" y="4293096"/>
            <a:ext cx="5616624" cy="2160240"/>
          </a:xfrm>
          <a:prstGeom prst="rect">
            <a:avLst/>
          </a:prstGeom>
        </p:spPr>
      </p:pic>
    </p:spTree>
    <p:extLst>
      <p:ext uri="{BB962C8B-B14F-4D97-AF65-F5344CB8AC3E}">
        <p14:creationId xmlns:p14="http://schemas.microsoft.com/office/powerpoint/2010/main" val="722980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64704"/>
            <a:ext cx="8208912" cy="4770537"/>
          </a:xfrm>
          <a:prstGeom prst="rect">
            <a:avLst/>
          </a:prstGeom>
        </p:spPr>
        <p:txBody>
          <a:bodyPr wrap="square">
            <a:spAutoFit/>
          </a:bodyPr>
          <a:lstStyle/>
          <a:p>
            <a:pPr marL="457200" indent="-457200">
              <a:buFont typeface="Wingdings" panose="05000000000000000000" pitchFamily="2" charset="2"/>
              <a:buChar char="Ø"/>
            </a:pPr>
            <a:r>
              <a:rPr lang="en-US" sz="3200" dirty="0">
                <a:solidFill>
                  <a:srgbClr val="FF0000"/>
                </a:solidFill>
                <a:latin typeface="Times New Roman" panose="02020603050405020304" pitchFamily="18" charset="0"/>
                <a:cs typeface="Times New Roman" panose="02020603050405020304" pitchFamily="18" charset="0"/>
              </a:rPr>
              <a:t>Double-Dye probes advantages</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Widely used, several modifications possible</a:t>
            </a:r>
          </a:p>
          <a:p>
            <a:r>
              <a:rPr lang="en-US" sz="28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Specific system </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Multiplex capabilities</a:t>
            </a:r>
          </a:p>
          <a:p>
            <a:pPr marL="457200" indent="-457200">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3200" dirty="0">
                <a:solidFill>
                  <a:srgbClr val="FF0000"/>
                </a:solidFill>
                <a:latin typeface="Times New Roman" panose="02020603050405020304" pitchFamily="18" charset="0"/>
                <a:cs typeface="Times New Roman" panose="02020603050405020304" pitchFamily="18" charset="0"/>
              </a:rPr>
              <a:t>Double-Dye probes disadvantages </a:t>
            </a:r>
          </a:p>
          <a:p>
            <a:pPr marL="457200" indent="-457200">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More expensive than SYBR® Green I, but the lowest cost specific system available</a:t>
            </a:r>
            <a:endParaRPr lang="fa-I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907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457200" y="274638"/>
            <a:ext cx="8229600" cy="6250706"/>
          </a:xfrm>
          <a:prstGeom prst="rect">
            <a:avLst/>
          </a:prstGeom>
        </p:spPr>
      </p:pic>
    </p:spTree>
    <p:extLst>
      <p:ext uri="{BB962C8B-B14F-4D97-AF65-F5344CB8AC3E}">
        <p14:creationId xmlns:p14="http://schemas.microsoft.com/office/powerpoint/2010/main" val="3130892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56954" y="846138"/>
            <a:ext cx="7560840" cy="1686538"/>
          </a:xfrm>
          <a:prstGeom prst="rect">
            <a:avLst/>
          </a:prstGeom>
        </p:spPr>
      </p:pic>
      <p:pic>
        <p:nvPicPr>
          <p:cNvPr id="6" name="Picture 5"/>
          <p:cNvPicPr>
            <a:picLocks noChangeAspect="1"/>
          </p:cNvPicPr>
          <p:nvPr/>
        </p:nvPicPr>
        <p:blipFill>
          <a:blip r:embed="rId3"/>
          <a:stretch>
            <a:fillRect/>
          </a:stretch>
        </p:blipFill>
        <p:spPr>
          <a:xfrm>
            <a:off x="913099" y="2996952"/>
            <a:ext cx="7448550" cy="2915575"/>
          </a:xfrm>
          <a:prstGeom prst="rect">
            <a:avLst/>
          </a:prstGeom>
        </p:spPr>
      </p:pic>
    </p:spTree>
    <p:extLst>
      <p:ext uri="{BB962C8B-B14F-4D97-AF65-F5344CB8AC3E}">
        <p14:creationId xmlns:p14="http://schemas.microsoft.com/office/powerpoint/2010/main" val="165814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9512" y="620687"/>
            <a:ext cx="8856984" cy="5988665"/>
          </a:xfrm>
          <a:prstGeom prst="rect">
            <a:avLst/>
          </a:prstGeom>
        </p:spPr>
      </p:pic>
    </p:spTree>
    <p:extLst>
      <p:ext uri="{BB962C8B-B14F-4D97-AF65-F5344CB8AC3E}">
        <p14:creationId xmlns:p14="http://schemas.microsoft.com/office/powerpoint/2010/main" val="989077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BFB8E222-F56A-4055-94E0-6E62846BDA1F}"/>
              </a:ext>
            </a:extLst>
          </p:cNvPr>
          <p:cNvSpPr>
            <a:spLocks noGrp="1"/>
          </p:cNvSpPr>
          <p:nvPr>
            <p:ph idx="1"/>
          </p:nvPr>
        </p:nvSpPr>
        <p:spPr>
          <a:xfrm>
            <a:off x="323528" y="260648"/>
            <a:ext cx="8229600" cy="5400600"/>
          </a:xfrm>
        </p:spPr>
        <p:txBody>
          <a:bodyPr/>
          <a:lstStyle/>
          <a:p>
            <a:r>
              <a:rPr lang="en-US" sz="3600" dirty="0">
                <a:latin typeface="Times New Roman" panose="02020603050405020304" pitchFamily="18" charset="0"/>
                <a:cs typeface="Times New Roman" panose="02020603050405020304" pitchFamily="18" charset="0"/>
              </a:rPr>
              <a:t>Real Time PCR in </a:t>
            </a:r>
            <a:r>
              <a:rPr lang="en-US" sz="3600" dirty="0" err="1">
                <a:latin typeface="Times New Roman" panose="02020603050405020304" pitchFamily="18" charset="0"/>
                <a:cs typeface="Times New Roman" panose="02020603050405020304" pitchFamily="18" charset="0"/>
              </a:rPr>
              <a:t>covid</a:t>
            </a:r>
            <a:r>
              <a:rPr lang="en-US" sz="3600" dirty="0">
                <a:latin typeface="Times New Roman" panose="02020603050405020304" pitchFamily="18" charset="0"/>
                <a:cs typeface="Times New Roman" panose="02020603050405020304" pitchFamily="18" charset="0"/>
              </a:rPr>
              <a:t> 19</a:t>
            </a:r>
          </a:p>
          <a:p>
            <a:r>
              <a:rPr lang="en-US" dirty="0" err="1">
                <a:latin typeface="Times New Roman" panose="02020603050405020304" pitchFamily="18" charset="0"/>
                <a:cs typeface="Times New Roman" panose="02020603050405020304" pitchFamily="18" charset="0"/>
              </a:rPr>
              <a:t>Absoulote</a:t>
            </a:r>
            <a:r>
              <a:rPr lang="en-US" dirty="0">
                <a:latin typeface="Times New Roman" panose="02020603050405020304" pitchFamily="18" charset="0"/>
                <a:cs typeface="Times New Roman" panose="02020603050405020304" pitchFamily="18" charset="0"/>
              </a:rPr>
              <a:t> quantification</a:t>
            </a:r>
          </a:p>
          <a:p>
            <a:r>
              <a:rPr lang="en-US" dirty="0">
                <a:latin typeface="Times New Roman" panose="02020603050405020304" pitchFamily="18" charset="0"/>
                <a:cs typeface="Times New Roman" panose="02020603050405020304" pitchFamily="18" charset="0"/>
              </a:rPr>
              <a:t>Probe ( FAM, HEX, ROX,CY5)</a:t>
            </a:r>
          </a:p>
          <a:p>
            <a:r>
              <a:rPr lang="en-US" dirty="0">
                <a:latin typeface="Times New Roman" panose="02020603050405020304" pitchFamily="18" charset="0"/>
                <a:cs typeface="Times New Roman" panose="02020603050405020304" pitchFamily="18" charset="0"/>
              </a:rPr>
              <a:t> ORF1b, N, </a:t>
            </a:r>
            <a:r>
              <a:rPr lang="en-US" dirty="0" err="1">
                <a:latin typeface="Times New Roman" panose="02020603050405020304" pitchFamily="18" charset="0"/>
                <a:cs typeface="Times New Roman" panose="02020603050405020304" pitchFamily="18" charset="0"/>
              </a:rPr>
              <a:t>RdRp</a:t>
            </a:r>
            <a:r>
              <a:rPr lang="en-US" dirty="0">
                <a:latin typeface="Times New Roman" panose="02020603050405020304" pitchFamily="18" charset="0"/>
                <a:cs typeface="Times New Roman" panose="02020603050405020304" pitchFamily="18" charset="0"/>
              </a:rPr>
              <a:t>, E, ORF1a </a:t>
            </a:r>
          </a:p>
        </p:txBody>
      </p:sp>
      <p:pic>
        <p:nvPicPr>
          <p:cNvPr id="6" name="Picture 5">
            <a:extLst>
              <a:ext uri="{FF2B5EF4-FFF2-40B4-BE49-F238E27FC236}">
                <a16:creationId xmlns:a16="http://schemas.microsoft.com/office/drawing/2014/main" xmlns="" id="{02DE6E0E-AF41-4EB0-8962-4D28E39FC2DD}"/>
              </a:ext>
            </a:extLst>
          </p:cNvPr>
          <p:cNvPicPr>
            <a:picLocks noChangeAspect="1"/>
          </p:cNvPicPr>
          <p:nvPr/>
        </p:nvPicPr>
        <p:blipFill>
          <a:blip r:embed="rId3"/>
          <a:stretch>
            <a:fillRect/>
          </a:stretch>
        </p:blipFill>
        <p:spPr>
          <a:xfrm>
            <a:off x="395536" y="3429000"/>
            <a:ext cx="6102851" cy="2798373"/>
          </a:xfrm>
          <a:prstGeom prst="rect">
            <a:avLst/>
          </a:prstGeom>
        </p:spPr>
      </p:pic>
      <p:pic>
        <p:nvPicPr>
          <p:cNvPr id="2" name="Picture 1">
            <a:extLst>
              <a:ext uri="{FF2B5EF4-FFF2-40B4-BE49-F238E27FC236}">
                <a16:creationId xmlns:a16="http://schemas.microsoft.com/office/drawing/2014/main" xmlns="" id="{1FF961F3-D809-4C0E-8431-753C897D5647}"/>
              </a:ext>
            </a:extLst>
          </p:cNvPr>
          <p:cNvPicPr>
            <a:picLocks noChangeAspect="1"/>
          </p:cNvPicPr>
          <p:nvPr/>
        </p:nvPicPr>
        <p:blipFill>
          <a:blip r:embed="rId4"/>
          <a:stretch>
            <a:fillRect/>
          </a:stretch>
        </p:blipFill>
        <p:spPr>
          <a:xfrm>
            <a:off x="6570395" y="3357426"/>
            <a:ext cx="2448272" cy="3255436"/>
          </a:xfrm>
          <a:prstGeom prst="rect">
            <a:avLst/>
          </a:prstGeom>
        </p:spPr>
      </p:pic>
    </p:spTree>
    <p:extLst>
      <p:ext uri="{BB962C8B-B14F-4D97-AF65-F5344CB8AC3E}">
        <p14:creationId xmlns:p14="http://schemas.microsoft.com/office/powerpoint/2010/main" val="1561578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Reporter in </a:t>
            </a:r>
            <a:r>
              <a:rPr lang="en-US" dirty="0" err="1"/>
              <a:t>qPCR</a:t>
            </a:r>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13" t="39062" r="45241" b="36979"/>
          <a:stretch/>
        </p:blipFill>
        <p:spPr bwMode="auto">
          <a:xfrm>
            <a:off x="395536" y="1700808"/>
            <a:ext cx="8398162"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052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Reporter in </a:t>
            </a:r>
            <a:r>
              <a:rPr lang="en-US" dirty="0" err="1"/>
              <a:t>qPCR</a:t>
            </a:r>
            <a:endParaRPr lang="en-US" dirty="0"/>
          </a:p>
        </p:txBody>
      </p:sp>
      <p:pic>
        <p:nvPicPr>
          <p:cNvPr id="4" name="Content Placeholder 3">
            <a:extLst>
              <a:ext uri="{FF2B5EF4-FFF2-40B4-BE49-F238E27FC236}">
                <a16:creationId xmlns:a16="http://schemas.microsoft.com/office/drawing/2014/main" xmlns="" id="{5EE67782-0689-47DF-9F02-0E1278C11A20}"/>
              </a:ext>
            </a:extLst>
          </p:cNvPr>
          <p:cNvPicPr>
            <a:picLocks noGrp="1" noChangeAspect="1"/>
          </p:cNvPicPr>
          <p:nvPr>
            <p:ph idx="1"/>
          </p:nvPr>
        </p:nvPicPr>
        <p:blipFill>
          <a:blip r:embed="rId2"/>
          <a:stretch>
            <a:fillRect/>
          </a:stretch>
        </p:blipFill>
        <p:spPr>
          <a:xfrm>
            <a:off x="719571" y="3140968"/>
            <a:ext cx="7812868" cy="2738535"/>
          </a:xfrm>
          <a:prstGeom prst="rect">
            <a:avLst/>
          </a:prstGeom>
        </p:spPr>
      </p:pic>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92" t="36719" r="38360" b="11979"/>
          <a:stretch/>
        </p:blipFill>
        <p:spPr bwMode="auto">
          <a:xfrm>
            <a:off x="719571" y="476672"/>
            <a:ext cx="770485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275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AF980C-7C5E-49CC-8A61-05B9BBE12C1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A1866931-F4DC-431D-A9F2-6667AB5C38A5}"/>
              </a:ext>
            </a:extLst>
          </p:cNvPr>
          <p:cNvPicPr>
            <a:picLocks noGrp="1" noChangeAspect="1"/>
          </p:cNvPicPr>
          <p:nvPr>
            <p:ph idx="1"/>
          </p:nvPr>
        </p:nvPicPr>
        <p:blipFill>
          <a:blip r:embed="rId2"/>
          <a:stretch>
            <a:fillRect/>
          </a:stretch>
        </p:blipFill>
        <p:spPr>
          <a:xfrm>
            <a:off x="457200" y="301007"/>
            <a:ext cx="8229600" cy="6080321"/>
          </a:xfrm>
          <a:prstGeom prst="rect">
            <a:avLst/>
          </a:prstGeom>
        </p:spPr>
      </p:pic>
    </p:spTree>
    <p:extLst>
      <p:ext uri="{BB962C8B-B14F-4D97-AF65-F5344CB8AC3E}">
        <p14:creationId xmlns:p14="http://schemas.microsoft.com/office/powerpoint/2010/main" val="4129226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219200"/>
            <a:ext cx="793432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3" y="4017963"/>
            <a:ext cx="791527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ultiply 3"/>
          <p:cNvSpPr/>
          <p:nvPr/>
        </p:nvSpPr>
        <p:spPr>
          <a:xfrm>
            <a:off x="3286125" y="2144713"/>
            <a:ext cx="914400" cy="885825"/>
          </a:xfrm>
          <a:prstGeom prst="mathMultiply">
            <a:avLst>
              <a:gd name="adj1" fmla="val 7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4"/>
          <p:cNvGrpSpPr>
            <a:grpSpLocks/>
          </p:cNvGrpSpPr>
          <p:nvPr/>
        </p:nvGrpSpPr>
        <p:grpSpPr bwMode="auto">
          <a:xfrm>
            <a:off x="3586163" y="2549525"/>
            <a:ext cx="1422400" cy="557213"/>
            <a:chOff x="3586167" y="2550316"/>
            <a:chExt cx="1421606" cy="557212"/>
          </a:xfrm>
        </p:grpSpPr>
        <p:sp>
          <p:nvSpPr>
            <p:cNvPr id="6" name="Arc 5"/>
            <p:cNvSpPr/>
            <p:nvPr/>
          </p:nvSpPr>
          <p:spPr>
            <a:xfrm flipV="1">
              <a:off x="3679777" y="2550316"/>
              <a:ext cx="1327996" cy="557212"/>
            </a:xfrm>
            <a:prstGeom prst="arc">
              <a:avLst>
                <a:gd name="adj1" fmla="val 11415566"/>
                <a:gd name="adj2" fmla="val 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flipV="1">
              <a:off x="3586167" y="2844003"/>
              <a:ext cx="314150" cy="2016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 name="Lightning Bolt 7"/>
          <p:cNvSpPr/>
          <p:nvPr/>
        </p:nvSpPr>
        <p:spPr>
          <a:xfrm>
            <a:off x="2643188" y="1417638"/>
            <a:ext cx="942975" cy="1169987"/>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Lightning Bolt 8"/>
          <p:cNvSpPr/>
          <p:nvPr/>
        </p:nvSpPr>
        <p:spPr>
          <a:xfrm>
            <a:off x="2543175" y="4522788"/>
            <a:ext cx="942975" cy="1171575"/>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un 9"/>
          <p:cNvSpPr/>
          <p:nvPr/>
        </p:nvSpPr>
        <p:spPr>
          <a:xfrm>
            <a:off x="3014663" y="5272088"/>
            <a:ext cx="1171575" cy="842962"/>
          </a:xfrm>
          <a:prstGeom prst="sun">
            <a:avLst/>
          </a:prstGeom>
          <a:solidFill>
            <a:srgbClr val="7BFF21"/>
          </a:solidFill>
          <a:ln>
            <a:solidFill>
              <a:srgbClr val="7BFF2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251520" y="229796"/>
            <a:ext cx="1910075" cy="369332"/>
          </a:xfrm>
          <a:prstGeom prst="rect">
            <a:avLst/>
          </a:prstGeom>
          <a:noFill/>
        </p:spPr>
        <p:txBody>
          <a:bodyPr wrap="none" rtlCol="0">
            <a:spAutoFit/>
          </a:bodyPr>
          <a:lstStyle/>
          <a:p>
            <a:r>
              <a:rPr lang="pt-BR" dirty="0" err="1">
                <a:solidFill>
                  <a:srgbClr val="7030A0"/>
                </a:solidFill>
                <a:latin typeface="Arial Rounded MT Bold" panose="020F0704030504030204" pitchFamily="34" charset="0"/>
              </a:rPr>
              <a:t>TaqMan</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probes</a:t>
            </a:r>
            <a:endParaRPr lang="pt-BR" dirty="0">
              <a:solidFill>
                <a:srgbClr val="7030A0"/>
              </a:solidFill>
              <a:latin typeface="Arial Rounded MT Bold" panose="020F0704030504030204" pitchFamily="34" charset="0"/>
            </a:endParaRPr>
          </a:p>
        </p:txBody>
      </p:sp>
      <p:sp>
        <p:nvSpPr>
          <p:cNvPr id="12" name="TextBox 11"/>
          <p:cNvSpPr txBox="1"/>
          <p:nvPr/>
        </p:nvSpPr>
        <p:spPr>
          <a:xfrm>
            <a:off x="2314696" y="219847"/>
            <a:ext cx="4058996" cy="923330"/>
          </a:xfrm>
          <a:prstGeom prst="rect">
            <a:avLst/>
          </a:prstGeom>
          <a:noFill/>
        </p:spPr>
        <p:txBody>
          <a:bodyPr wrap="none" rtlCol="0">
            <a:spAutoFit/>
          </a:bodyPr>
          <a:lstStyle/>
          <a:p>
            <a:pPr marL="285750" indent="-285750">
              <a:buFont typeface="Arial" panose="020B0604020202020204" pitchFamily="34" charset="0"/>
              <a:buChar char="•"/>
            </a:pPr>
            <a:r>
              <a:rPr lang="pt-BR" dirty="0" err="1">
                <a:solidFill>
                  <a:srgbClr val="7030A0"/>
                </a:solidFill>
                <a:latin typeface="Arial Rounded MT Bold" panose="020F0704030504030204" pitchFamily="34" charset="0"/>
              </a:rPr>
              <a:t>Sequence-specific</a:t>
            </a:r>
            <a:endParaRPr lang="pt-BR" dirty="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err="1">
                <a:solidFill>
                  <a:srgbClr val="7030A0"/>
                </a:solidFill>
                <a:latin typeface="Arial Rounded MT Bold" panose="020F0704030504030204" pitchFamily="34" charset="0"/>
              </a:rPr>
              <a:t>Doesn´t</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need</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much</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optimization</a:t>
            </a:r>
            <a:endParaRPr lang="pt-BR" dirty="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a:solidFill>
                  <a:srgbClr val="7030A0"/>
                </a:solidFill>
                <a:latin typeface="Arial Rounded MT Bold" panose="020F0704030504030204" pitchFamily="34" charset="0"/>
              </a:rPr>
              <a:t>More </a:t>
            </a:r>
            <a:r>
              <a:rPr lang="pt-BR" dirty="0" err="1">
                <a:solidFill>
                  <a:srgbClr val="7030A0"/>
                </a:solidFill>
                <a:latin typeface="Arial Rounded MT Bold" panose="020F0704030504030204" pitchFamily="34" charset="0"/>
              </a:rPr>
              <a:t>expensive</a:t>
            </a:r>
            <a:endParaRPr lang="pt-BR" dirty="0"/>
          </a:p>
        </p:txBody>
      </p:sp>
    </p:spTree>
    <p:extLst>
      <p:ext uri="{BB962C8B-B14F-4D97-AF65-F5344CB8AC3E}">
        <p14:creationId xmlns:p14="http://schemas.microsoft.com/office/powerpoint/2010/main" val="205332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87900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How do We Measure DNA in a PCR Reaction?</a:t>
            </a:r>
            <a:br>
              <a:rPr lang="en-US" altLang="en-US">
                <a:solidFill>
                  <a:srgbClr val="FF8000"/>
                </a:solidFill>
              </a:rPr>
            </a:br>
            <a:endParaRPr lang="en-US" altLang="en-US">
              <a:solidFill>
                <a:srgbClr val="FF8000"/>
              </a:solidFill>
            </a:endParaRPr>
          </a:p>
        </p:txBody>
      </p:sp>
      <p:sp>
        <p:nvSpPr>
          <p:cNvPr id="3" name="Line 5"/>
          <p:cNvSpPr>
            <a:spLocks noChangeShapeType="1"/>
          </p:cNvSpPr>
          <p:nvPr/>
        </p:nvSpPr>
        <p:spPr bwMode="auto">
          <a:xfrm flipH="1">
            <a:off x="5737225" y="1972717"/>
            <a:ext cx="0" cy="6397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 name="Line 6"/>
          <p:cNvSpPr>
            <a:spLocks noChangeShapeType="1"/>
          </p:cNvSpPr>
          <p:nvPr/>
        </p:nvSpPr>
        <p:spPr bwMode="auto">
          <a:xfrm>
            <a:off x="5737225" y="3831679"/>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 name="Text Box 7"/>
          <p:cNvSpPr txBox="1">
            <a:spLocks noChangeArrowheads="1"/>
          </p:cNvSpPr>
          <p:nvPr/>
        </p:nvSpPr>
        <p:spPr bwMode="auto">
          <a:xfrm>
            <a:off x="7035800" y="2102892"/>
            <a:ext cx="1436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2000" b="1">
                <a:solidFill>
                  <a:srgbClr val="0070C0"/>
                </a:solidFill>
                <a:latin typeface="Tahoma" pitchFamily="34" charset="0"/>
              </a:rPr>
              <a:t>Extension</a:t>
            </a:r>
          </a:p>
        </p:txBody>
      </p:sp>
      <p:grpSp>
        <p:nvGrpSpPr>
          <p:cNvPr id="6" name="Group 8"/>
          <p:cNvGrpSpPr>
            <a:grpSpLocks/>
          </p:cNvGrpSpPr>
          <p:nvPr/>
        </p:nvGrpSpPr>
        <p:grpSpPr bwMode="auto">
          <a:xfrm>
            <a:off x="3340100" y="1723479"/>
            <a:ext cx="4794250" cy="217488"/>
            <a:chOff x="497" y="1130"/>
            <a:chExt cx="3020" cy="137"/>
          </a:xfrm>
        </p:grpSpPr>
        <p:sp>
          <p:nvSpPr>
            <p:cNvPr id="7" name="Line 9"/>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 name="Text Box 10"/>
            <p:cNvSpPr txBox="1">
              <a:spLocks noChangeArrowheads="1"/>
            </p:cNvSpPr>
            <p:nvPr/>
          </p:nvSpPr>
          <p:spPr bwMode="auto">
            <a:xfrm>
              <a:off x="497" y="113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9" name="Text Box 11"/>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0" name="Group 12"/>
          <p:cNvGrpSpPr>
            <a:grpSpLocks/>
          </p:cNvGrpSpPr>
          <p:nvPr/>
        </p:nvGrpSpPr>
        <p:grpSpPr bwMode="auto">
          <a:xfrm>
            <a:off x="3340100" y="1228179"/>
            <a:ext cx="4794250" cy="223838"/>
            <a:chOff x="497" y="1032"/>
            <a:chExt cx="3020" cy="141"/>
          </a:xfrm>
        </p:grpSpPr>
        <p:sp>
          <p:nvSpPr>
            <p:cNvPr id="11" name="Line 13"/>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 name="Text Box 14"/>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3" name="Text Box 15"/>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 name="Group 16"/>
          <p:cNvGrpSpPr>
            <a:grpSpLocks/>
          </p:cNvGrpSpPr>
          <p:nvPr/>
        </p:nvGrpSpPr>
        <p:grpSpPr bwMode="auto">
          <a:xfrm>
            <a:off x="3749675" y="1367879"/>
            <a:ext cx="828675" cy="220663"/>
            <a:chOff x="750" y="880"/>
            <a:chExt cx="522" cy="139"/>
          </a:xfrm>
        </p:grpSpPr>
        <p:grpSp>
          <p:nvGrpSpPr>
            <p:cNvPr id="15" name="Group 17"/>
            <p:cNvGrpSpPr>
              <a:grpSpLocks/>
            </p:cNvGrpSpPr>
            <p:nvPr/>
          </p:nvGrpSpPr>
          <p:grpSpPr bwMode="auto">
            <a:xfrm rot="-13224">
              <a:off x="750" y="882"/>
              <a:ext cx="522" cy="137"/>
              <a:chOff x="658" y="1474"/>
              <a:chExt cx="522" cy="137"/>
            </a:xfrm>
          </p:grpSpPr>
          <p:sp>
            <p:nvSpPr>
              <p:cNvPr id="24" name="Line 18"/>
              <p:cNvSpPr>
                <a:spLocks noChangeShapeType="1"/>
              </p:cNvSpPr>
              <p:nvPr/>
            </p:nvSpPr>
            <p:spPr bwMode="auto">
              <a:xfrm>
                <a:off x="779" y="1544"/>
                <a:ext cx="2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 name="Text Box 19"/>
              <p:cNvSpPr txBox="1">
                <a:spLocks noChangeArrowheads="1"/>
              </p:cNvSpPr>
              <p:nvPr/>
            </p:nvSpPr>
            <p:spPr bwMode="auto">
              <a:xfrm>
                <a:off x="658" y="1474"/>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6" name="Text Box 20"/>
              <p:cNvSpPr txBox="1">
                <a:spLocks noChangeArrowheads="1"/>
              </p:cNvSpPr>
              <p:nvPr/>
            </p:nvSpPr>
            <p:spPr bwMode="auto">
              <a:xfrm>
                <a:off x="1015" y="1476"/>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6" name="Group 21"/>
            <p:cNvGrpSpPr>
              <a:grpSpLocks/>
            </p:cNvGrpSpPr>
            <p:nvPr/>
          </p:nvGrpSpPr>
          <p:grpSpPr bwMode="auto">
            <a:xfrm>
              <a:off x="881" y="880"/>
              <a:ext cx="231" cy="54"/>
              <a:chOff x="858" y="880"/>
              <a:chExt cx="231" cy="54"/>
            </a:xfrm>
          </p:grpSpPr>
          <p:sp>
            <p:nvSpPr>
              <p:cNvPr id="17" name="Line 22"/>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 name="Line 23"/>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 name="Line 24"/>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 name="Line 25"/>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 name="Line 26"/>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 name="Line 27"/>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 name="Line 28"/>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27" name="Group 29"/>
          <p:cNvGrpSpPr>
            <a:grpSpLocks/>
          </p:cNvGrpSpPr>
          <p:nvPr/>
        </p:nvGrpSpPr>
        <p:grpSpPr bwMode="auto">
          <a:xfrm>
            <a:off x="6472238" y="1591717"/>
            <a:ext cx="842962" cy="228600"/>
            <a:chOff x="2465" y="1021"/>
            <a:chExt cx="531" cy="144"/>
          </a:xfrm>
        </p:grpSpPr>
        <p:grpSp>
          <p:nvGrpSpPr>
            <p:cNvPr id="28" name="Group 30"/>
            <p:cNvGrpSpPr>
              <a:grpSpLocks/>
            </p:cNvGrpSpPr>
            <p:nvPr/>
          </p:nvGrpSpPr>
          <p:grpSpPr bwMode="auto">
            <a:xfrm rot="-23107">
              <a:off x="2465" y="1021"/>
              <a:ext cx="531" cy="135"/>
              <a:chOff x="658" y="1379"/>
              <a:chExt cx="531" cy="135"/>
            </a:xfrm>
          </p:grpSpPr>
          <p:sp>
            <p:nvSpPr>
              <p:cNvPr id="37" name="Line 31"/>
              <p:cNvSpPr>
                <a:spLocks noChangeShapeType="1"/>
              </p:cNvSpPr>
              <p:nvPr/>
            </p:nvSpPr>
            <p:spPr bwMode="auto">
              <a:xfrm>
                <a:off x="779" y="1448"/>
                <a:ext cx="2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8" name="Text Box 32"/>
              <p:cNvSpPr txBox="1">
                <a:spLocks noChangeArrowheads="1"/>
              </p:cNvSpPr>
              <p:nvPr/>
            </p:nvSpPr>
            <p:spPr bwMode="auto">
              <a:xfrm>
                <a:off x="1024" y="1379"/>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39" name="Text Box 33"/>
              <p:cNvSpPr txBox="1">
                <a:spLocks noChangeArrowheads="1"/>
              </p:cNvSpPr>
              <p:nvPr/>
            </p:nvSpPr>
            <p:spPr bwMode="auto">
              <a:xfrm>
                <a:off x="658" y="1379"/>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29" name="Group 34"/>
            <p:cNvGrpSpPr>
              <a:grpSpLocks/>
            </p:cNvGrpSpPr>
            <p:nvPr/>
          </p:nvGrpSpPr>
          <p:grpSpPr bwMode="auto">
            <a:xfrm>
              <a:off x="2608" y="1111"/>
              <a:ext cx="231" cy="54"/>
              <a:chOff x="858" y="880"/>
              <a:chExt cx="231" cy="54"/>
            </a:xfrm>
          </p:grpSpPr>
          <p:sp>
            <p:nvSpPr>
              <p:cNvPr id="30" name="Line 35"/>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 name="Line 36"/>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2" name="Line 37"/>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3" name="Line 38"/>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 name="Line 39"/>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 name="Line 40"/>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 name="Line 41"/>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sp>
        <p:nvSpPr>
          <p:cNvPr id="40" name="Text Box 42"/>
          <p:cNvSpPr txBox="1">
            <a:spLocks noChangeArrowheads="1"/>
          </p:cNvSpPr>
          <p:nvPr/>
        </p:nvSpPr>
        <p:spPr bwMode="auto">
          <a:xfrm>
            <a:off x="6891338" y="3723729"/>
            <a:ext cx="2252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2000" b="1">
                <a:solidFill>
                  <a:srgbClr val="0070C0"/>
                </a:solidFill>
                <a:latin typeface="Tahoma" pitchFamily="34" charset="0"/>
              </a:rPr>
              <a:t>Apply Excitation</a:t>
            </a:r>
          </a:p>
          <a:p>
            <a:pPr algn="ctr"/>
            <a:r>
              <a:rPr lang="en-US" altLang="pt-BR" sz="2000" b="1">
                <a:solidFill>
                  <a:srgbClr val="0070C0"/>
                </a:solidFill>
                <a:latin typeface="Tahoma" pitchFamily="34" charset="0"/>
              </a:rPr>
              <a:t>Wavelength</a:t>
            </a:r>
          </a:p>
        </p:txBody>
      </p:sp>
      <p:grpSp>
        <p:nvGrpSpPr>
          <p:cNvPr id="41" name="Group 43"/>
          <p:cNvGrpSpPr>
            <a:grpSpLocks/>
          </p:cNvGrpSpPr>
          <p:nvPr/>
        </p:nvGrpSpPr>
        <p:grpSpPr bwMode="auto">
          <a:xfrm>
            <a:off x="3340100" y="3369717"/>
            <a:ext cx="4794250" cy="217487"/>
            <a:chOff x="497" y="1130"/>
            <a:chExt cx="3020" cy="137"/>
          </a:xfrm>
        </p:grpSpPr>
        <p:sp>
          <p:nvSpPr>
            <p:cNvPr id="42" name="Line 44"/>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3" name="Text Box 45"/>
            <p:cNvSpPr txBox="1">
              <a:spLocks noChangeArrowheads="1"/>
            </p:cNvSpPr>
            <p:nvPr/>
          </p:nvSpPr>
          <p:spPr bwMode="auto">
            <a:xfrm>
              <a:off x="497" y="113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44" name="Text Box 46"/>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45" name="Group 47"/>
          <p:cNvGrpSpPr>
            <a:grpSpLocks/>
          </p:cNvGrpSpPr>
          <p:nvPr/>
        </p:nvGrpSpPr>
        <p:grpSpPr bwMode="auto">
          <a:xfrm>
            <a:off x="3340100" y="2874417"/>
            <a:ext cx="4794250" cy="223837"/>
            <a:chOff x="497" y="1032"/>
            <a:chExt cx="3020" cy="141"/>
          </a:xfrm>
        </p:grpSpPr>
        <p:sp>
          <p:nvSpPr>
            <p:cNvPr id="46" name="Line 48"/>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7" name="Text Box 49"/>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48" name="Text Box 50"/>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49" name="Group 51"/>
          <p:cNvGrpSpPr>
            <a:grpSpLocks/>
          </p:cNvGrpSpPr>
          <p:nvPr/>
        </p:nvGrpSpPr>
        <p:grpSpPr bwMode="auto">
          <a:xfrm>
            <a:off x="3748088" y="3015704"/>
            <a:ext cx="1890712" cy="217488"/>
            <a:chOff x="749" y="1918"/>
            <a:chExt cx="1191" cy="137"/>
          </a:xfrm>
        </p:grpSpPr>
        <p:grpSp>
          <p:nvGrpSpPr>
            <p:cNvPr id="50" name="Group 52"/>
            <p:cNvGrpSpPr>
              <a:grpSpLocks/>
            </p:cNvGrpSpPr>
            <p:nvPr/>
          </p:nvGrpSpPr>
          <p:grpSpPr bwMode="auto">
            <a:xfrm>
              <a:off x="749" y="1919"/>
              <a:ext cx="498" cy="136"/>
              <a:chOff x="726" y="1883"/>
              <a:chExt cx="498" cy="136"/>
            </a:xfrm>
          </p:grpSpPr>
          <p:sp>
            <p:nvSpPr>
              <p:cNvPr id="84" name="Text Box 53"/>
              <p:cNvSpPr txBox="1">
                <a:spLocks noChangeArrowheads="1"/>
              </p:cNvSpPr>
              <p:nvPr/>
            </p:nvSpPr>
            <p:spPr bwMode="auto">
              <a:xfrm rot="-13224">
                <a:off x="726" y="1883"/>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85" name="Text Box 54"/>
              <p:cNvSpPr txBox="1">
                <a:spLocks noChangeArrowheads="1"/>
              </p:cNvSpPr>
              <p:nvPr/>
            </p:nvSpPr>
            <p:spPr bwMode="auto">
              <a:xfrm rot="-13224">
                <a:off x="1108" y="1884"/>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sp>
          <p:nvSpPr>
            <p:cNvPr id="51" name="Line 55"/>
            <p:cNvSpPr>
              <a:spLocks noChangeShapeType="1"/>
            </p:cNvSpPr>
            <p:nvPr/>
          </p:nvSpPr>
          <p:spPr bwMode="auto">
            <a:xfrm rot="-13224">
              <a:off x="871" y="1979"/>
              <a:ext cx="1069" cy="8"/>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52" name="Group 56"/>
            <p:cNvGrpSpPr>
              <a:grpSpLocks/>
            </p:cNvGrpSpPr>
            <p:nvPr/>
          </p:nvGrpSpPr>
          <p:grpSpPr bwMode="auto">
            <a:xfrm>
              <a:off x="881" y="1918"/>
              <a:ext cx="231" cy="54"/>
              <a:chOff x="858" y="880"/>
              <a:chExt cx="231" cy="54"/>
            </a:xfrm>
          </p:grpSpPr>
          <p:sp>
            <p:nvSpPr>
              <p:cNvPr id="77" name="Line 57"/>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8" name="Line 58"/>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9" name="Line 59"/>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0" name="Line 60"/>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1" name="Line 61"/>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2" name="Line 62"/>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3" name="Line 63"/>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3" name="Group 64"/>
            <p:cNvGrpSpPr>
              <a:grpSpLocks/>
            </p:cNvGrpSpPr>
            <p:nvPr/>
          </p:nvGrpSpPr>
          <p:grpSpPr bwMode="auto">
            <a:xfrm>
              <a:off x="1151" y="1918"/>
              <a:ext cx="231" cy="54"/>
              <a:chOff x="858" y="880"/>
              <a:chExt cx="231" cy="54"/>
            </a:xfrm>
          </p:grpSpPr>
          <p:sp>
            <p:nvSpPr>
              <p:cNvPr id="70" name="Line 65"/>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1" name="Line 66"/>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2" name="Line 67"/>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3" name="Line 68"/>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4" name="Line 69"/>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5" name="Line 70"/>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6" name="Line 71"/>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4" name="Group 72"/>
            <p:cNvGrpSpPr>
              <a:grpSpLocks/>
            </p:cNvGrpSpPr>
            <p:nvPr/>
          </p:nvGrpSpPr>
          <p:grpSpPr bwMode="auto">
            <a:xfrm>
              <a:off x="1420" y="1918"/>
              <a:ext cx="231" cy="54"/>
              <a:chOff x="858" y="880"/>
              <a:chExt cx="231" cy="54"/>
            </a:xfrm>
          </p:grpSpPr>
          <p:sp>
            <p:nvSpPr>
              <p:cNvPr id="63" name="Line 73"/>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4" name="Line 74"/>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5" name="Line 75"/>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6" name="Line 76"/>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7" name="Line 77"/>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8" name="Line 78"/>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9" name="Line 79"/>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5" name="Group 80"/>
            <p:cNvGrpSpPr>
              <a:grpSpLocks/>
            </p:cNvGrpSpPr>
            <p:nvPr/>
          </p:nvGrpSpPr>
          <p:grpSpPr bwMode="auto">
            <a:xfrm>
              <a:off x="1678" y="1918"/>
              <a:ext cx="231" cy="54"/>
              <a:chOff x="858" y="880"/>
              <a:chExt cx="231" cy="54"/>
            </a:xfrm>
          </p:grpSpPr>
          <p:sp>
            <p:nvSpPr>
              <p:cNvPr id="56" name="Line 81"/>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7" name="Line 82"/>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8" name="Line 83"/>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9" name="Line 84"/>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0" name="Line 85"/>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1" name="Line 86"/>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2" name="Line 87"/>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86" name="Group 88"/>
          <p:cNvGrpSpPr>
            <a:grpSpLocks/>
          </p:cNvGrpSpPr>
          <p:nvPr/>
        </p:nvGrpSpPr>
        <p:grpSpPr bwMode="auto">
          <a:xfrm>
            <a:off x="4951413" y="3234779"/>
            <a:ext cx="2362200" cy="231775"/>
            <a:chOff x="1507" y="2056"/>
            <a:chExt cx="1488" cy="146"/>
          </a:xfrm>
        </p:grpSpPr>
        <p:grpSp>
          <p:nvGrpSpPr>
            <p:cNvPr id="87" name="Group 89"/>
            <p:cNvGrpSpPr>
              <a:grpSpLocks/>
            </p:cNvGrpSpPr>
            <p:nvPr/>
          </p:nvGrpSpPr>
          <p:grpSpPr bwMode="auto">
            <a:xfrm>
              <a:off x="1507" y="2056"/>
              <a:ext cx="1488" cy="138"/>
              <a:chOff x="1484" y="2020"/>
              <a:chExt cx="1488" cy="138"/>
            </a:xfrm>
          </p:grpSpPr>
          <p:sp>
            <p:nvSpPr>
              <p:cNvPr id="128" name="Line 90"/>
              <p:cNvSpPr>
                <a:spLocks noChangeShapeType="1"/>
              </p:cNvSpPr>
              <p:nvPr/>
            </p:nvSpPr>
            <p:spPr bwMode="auto">
              <a:xfrm rot="-23107">
                <a:off x="1484" y="2087"/>
                <a:ext cx="1366" cy="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9" name="Text Box 91"/>
              <p:cNvSpPr txBox="1">
                <a:spLocks noChangeArrowheads="1"/>
              </p:cNvSpPr>
              <p:nvPr/>
            </p:nvSpPr>
            <p:spPr bwMode="auto">
              <a:xfrm rot="-23107">
                <a:off x="2807" y="202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30" name="Text Box 92"/>
              <p:cNvSpPr txBox="1">
                <a:spLocks noChangeArrowheads="1"/>
              </p:cNvSpPr>
              <p:nvPr/>
            </p:nvSpPr>
            <p:spPr bwMode="auto">
              <a:xfrm rot="-23107">
                <a:off x="2466" y="2023"/>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grpSp>
          <p:nvGrpSpPr>
            <p:cNvPr id="88" name="Group 93"/>
            <p:cNvGrpSpPr>
              <a:grpSpLocks/>
            </p:cNvGrpSpPr>
            <p:nvPr/>
          </p:nvGrpSpPr>
          <p:grpSpPr bwMode="auto">
            <a:xfrm>
              <a:off x="2608" y="2148"/>
              <a:ext cx="231" cy="54"/>
              <a:chOff x="858" y="880"/>
              <a:chExt cx="231" cy="54"/>
            </a:xfrm>
          </p:grpSpPr>
          <p:sp>
            <p:nvSpPr>
              <p:cNvPr id="121" name="Line 94"/>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2" name="Line 95"/>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3" name="Line 96"/>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4" name="Line 97"/>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5" name="Line 98"/>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6" name="Line 99"/>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7" name="Line 100"/>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89" name="Group 101"/>
            <p:cNvGrpSpPr>
              <a:grpSpLocks/>
            </p:cNvGrpSpPr>
            <p:nvPr/>
          </p:nvGrpSpPr>
          <p:grpSpPr bwMode="auto">
            <a:xfrm>
              <a:off x="2334" y="2147"/>
              <a:ext cx="231" cy="54"/>
              <a:chOff x="858" y="880"/>
              <a:chExt cx="231" cy="54"/>
            </a:xfrm>
          </p:grpSpPr>
          <p:sp>
            <p:nvSpPr>
              <p:cNvPr id="114" name="Line 102"/>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5" name="Line 103"/>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6" name="Line 104"/>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7" name="Line 105"/>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8" name="Line 106"/>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9" name="Line 107"/>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0" name="Line 108"/>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0" name="Group 109"/>
            <p:cNvGrpSpPr>
              <a:grpSpLocks/>
            </p:cNvGrpSpPr>
            <p:nvPr/>
          </p:nvGrpSpPr>
          <p:grpSpPr bwMode="auto">
            <a:xfrm>
              <a:off x="2066" y="2148"/>
              <a:ext cx="231" cy="54"/>
              <a:chOff x="858" y="880"/>
              <a:chExt cx="231" cy="54"/>
            </a:xfrm>
          </p:grpSpPr>
          <p:sp>
            <p:nvSpPr>
              <p:cNvPr id="107" name="Line 110"/>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8" name="Line 111"/>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9" name="Line 112"/>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0" name="Line 113"/>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1" name="Line 114"/>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2" name="Line 115"/>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3" name="Line 116"/>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1" name="Group 117"/>
            <p:cNvGrpSpPr>
              <a:grpSpLocks/>
            </p:cNvGrpSpPr>
            <p:nvPr/>
          </p:nvGrpSpPr>
          <p:grpSpPr bwMode="auto">
            <a:xfrm>
              <a:off x="1792" y="2147"/>
              <a:ext cx="231" cy="54"/>
              <a:chOff x="858" y="880"/>
              <a:chExt cx="231" cy="54"/>
            </a:xfrm>
          </p:grpSpPr>
          <p:sp>
            <p:nvSpPr>
              <p:cNvPr id="100" name="Line 118"/>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1" name="Line 119"/>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2" name="Line 120"/>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3" name="Line 121"/>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4" name="Line 122"/>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5" name="Line 123"/>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6" name="Line 124"/>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2" name="Group 125"/>
            <p:cNvGrpSpPr>
              <a:grpSpLocks/>
            </p:cNvGrpSpPr>
            <p:nvPr/>
          </p:nvGrpSpPr>
          <p:grpSpPr bwMode="auto">
            <a:xfrm>
              <a:off x="1516" y="2147"/>
              <a:ext cx="231" cy="54"/>
              <a:chOff x="858" y="880"/>
              <a:chExt cx="231" cy="54"/>
            </a:xfrm>
          </p:grpSpPr>
          <p:sp>
            <p:nvSpPr>
              <p:cNvPr id="93" name="Line 126"/>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4" name="Line 127"/>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5" name="Line 128"/>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6" name="Line 129"/>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7" name="Line 130"/>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8" name="Line 131"/>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9" name="Line 132"/>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131" name="Group 133"/>
          <p:cNvGrpSpPr>
            <a:grpSpLocks/>
          </p:cNvGrpSpPr>
          <p:nvPr/>
        </p:nvGrpSpPr>
        <p:grpSpPr bwMode="auto">
          <a:xfrm>
            <a:off x="4405313" y="3317329"/>
            <a:ext cx="560387" cy="419100"/>
            <a:chOff x="1163" y="2108"/>
            <a:chExt cx="353" cy="264"/>
          </a:xfrm>
        </p:grpSpPr>
        <p:sp>
          <p:nvSpPr>
            <p:cNvPr id="132" name="AutoShape 134"/>
            <p:cNvSpPr>
              <a:spLocks noChangeArrowheads="1"/>
            </p:cNvSpPr>
            <p:nvPr/>
          </p:nvSpPr>
          <p:spPr bwMode="auto">
            <a:xfrm flipV="1">
              <a:off x="1163" y="2108"/>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pt-BR" altLang="pt-BR" sz="1400">
                <a:solidFill>
                  <a:srgbClr val="7030A0"/>
                </a:solidFill>
                <a:latin typeface="Tahoma" pitchFamily="34" charset="0"/>
              </a:endParaRPr>
            </a:p>
          </p:txBody>
        </p:sp>
        <p:sp>
          <p:nvSpPr>
            <p:cNvPr id="133" name="Text Box 135"/>
            <p:cNvSpPr txBox="1">
              <a:spLocks noChangeArrowheads="1"/>
            </p:cNvSpPr>
            <p:nvPr/>
          </p:nvSpPr>
          <p:spPr bwMode="auto">
            <a:xfrm>
              <a:off x="1179" y="2147"/>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34" name="Group 136"/>
          <p:cNvGrpSpPr>
            <a:grpSpLocks/>
          </p:cNvGrpSpPr>
          <p:nvPr/>
        </p:nvGrpSpPr>
        <p:grpSpPr bwMode="auto">
          <a:xfrm>
            <a:off x="5618163" y="2739479"/>
            <a:ext cx="560387" cy="419100"/>
            <a:chOff x="1927" y="1744"/>
            <a:chExt cx="353" cy="264"/>
          </a:xfrm>
        </p:grpSpPr>
        <p:sp>
          <p:nvSpPr>
            <p:cNvPr id="135" name="AutoShape 137"/>
            <p:cNvSpPr>
              <a:spLocks noChangeArrowheads="1"/>
            </p:cNvSpPr>
            <p:nvPr/>
          </p:nvSpPr>
          <p:spPr bwMode="auto">
            <a:xfrm flipH="1">
              <a:off x="1927" y="1744"/>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36" name="Text Box 138"/>
            <p:cNvSpPr txBox="1">
              <a:spLocks noChangeArrowheads="1"/>
            </p:cNvSpPr>
            <p:nvPr/>
          </p:nvSpPr>
          <p:spPr bwMode="auto">
            <a:xfrm>
              <a:off x="1939" y="1789"/>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37" name="Group 139"/>
          <p:cNvGrpSpPr>
            <a:grpSpLocks/>
          </p:cNvGrpSpPr>
          <p:nvPr/>
        </p:nvGrpSpPr>
        <p:grpSpPr bwMode="auto">
          <a:xfrm>
            <a:off x="3376613" y="5319167"/>
            <a:ext cx="4756150" cy="217487"/>
            <a:chOff x="521" y="1130"/>
            <a:chExt cx="2996" cy="137"/>
          </a:xfrm>
        </p:grpSpPr>
        <p:sp>
          <p:nvSpPr>
            <p:cNvPr id="138" name="Line 140"/>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39" name="Text Box 141"/>
            <p:cNvSpPr txBox="1">
              <a:spLocks noChangeArrowheads="1"/>
            </p:cNvSpPr>
            <p:nvPr/>
          </p:nvSpPr>
          <p:spPr bwMode="auto">
            <a:xfrm>
              <a:off x="521" y="1130"/>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sp>
          <p:nvSpPr>
            <p:cNvPr id="140" name="Text Box 142"/>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1" name="Group 143"/>
          <p:cNvGrpSpPr>
            <a:grpSpLocks/>
          </p:cNvGrpSpPr>
          <p:nvPr/>
        </p:nvGrpSpPr>
        <p:grpSpPr bwMode="auto">
          <a:xfrm>
            <a:off x="3338513" y="4823867"/>
            <a:ext cx="4794250" cy="223837"/>
            <a:chOff x="497" y="1032"/>
            <a:chExt cx="3020" cy="141"/>
          </a:xfrm>
        </p:grpSpPr>
        <p:sp>
          <p:nvSpPr>
            <p:cNvPr id="142" name="Line 144"/>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43" name="Text Box 145"/>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44" name="Text Box 146"/>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5" name="Group 147"/>
          <p:cNvGrpSpPr>
            <a:grpSpLocks/>
          </p:cNvGrpSpPr>
          <p:nvPr/>
        </p:nvGrpSpPr>
        <p:grpSpPr bwMode="auto">
          <a:xfrm>
            <a:off x="3546475" y="5247729"/>
            <a:ext cx="560388" cy="419100"/>
            <a:chOff x="1140" y="2072"/>
            <a:chExt cx="353" cy="264"/>
          </a:xfrm>
        </p:grpSpPr>
        <p:sp>
          <p:nvSpPr>
            <p:cNvPr id="146" name="AutoShape 148"/>
            <p:cNvSpPr>
              <a:spLocks noChangeArrowheads="1"/>
            </p:cNvSpPr>
            <p:nvPr/>
          </p:nvSpPr>
          <p:spPr bwMode="auto">
            <a:xfrm flipV="1">
              <a:off x="1140" y="2072"/>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pt-BR" altLang="pt-BR" sz="1400">
                <a:solidFill>
                  <a:srgbClr val="7030A0"/>
                </a:solidFill>
                <a:latin typeface="Tahoma" pitchFamily="34" charset="0"/>
              </a:endParaRPr>
            </a:p>
          </p:txBody>
        </p:sp>
        <p:sp>
          <p:nvSpPr>
            <p:cNvPr id="147" name="Text Box 149"/>
            <p:cNvSpPr txBox="1">
              <a:spLocks noChangeArrowheads="1"/>
            </p:cNvSpPr>
            <p:nvPr/>
          </p:nvSpPr>
          <p:spPr bwMode="auto">
            <a:xfrm>
              <a:off x="1156" y="2111"/>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48" name="Group 150"/>
          <p:cNvGrpSpPr>
            <a:grpSpLocks/>
          </p:cNvGrpSpPr>
          <p:nvPr/>
        </p:nvGrpSpPr>
        <p:grpSpPr bwMode="auto">
          <a:xfrm>
            <a:off x="7519988" y="4669879"/>
            <a:ext cx="560387" cy="419100"/>
            <a:chOff x="1904" y="1708"/>
            <a:chExt cx="353" cy="264"/>
          </a:xfrm>
        </p:grpSpPr>
        <p:sp>
          <p:nvSpPr>
            <p:cNvPr id="149" name="AutoShape 151"/>
            <p:cNvSpPr>
              <a:spLocks noChangeArrowheads="1"/>
            </p:cNvSpPr>
            <p:nvPr/>
          </p:nvSpPr>
          <p:spPr bwMode="auto">
            <a:xfrm flipH="1">
              <a:off x="1904" y="1708"/>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0" name="Text Box 152"/>
            <p:cNvSpPr txBox="1">
              <a:spLocks noChangeArrowheads="1"/>
            </p:cNvSpPr>
            <p:nvPr/>
          </p:nvSpPr>
          <p:spPr bwMode="auto">
            <a:xfrm>
              <a:off x="1916" y="1753"/>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dirty="0" err="1">
                  <a:solidFill>
                    <a:srgbClr val="7030A0"/>
                  </a:solidFill>
                  <a:latin typeface="Tahoma" pitchFamily="34" charset="0"/>
                </a:rPr>
                <a:t>Taq</a:t>
              </a:r>
              <a:endParaRPr lang="en-US" altLang="pt-BR" sz="1400" dirty="0">
                <a:solidFill>
                  <a:srgbClr val="7030A0"/>
                </a:solidFill>
                <a:latin typeface="Tahoma" pitchFamily="34" charset="0"/>
              </a:endParaRPr>
            </a:p>
          </p:txBody>
        </p:sp>
      </p:grpSp>
      <p:grpSp>
        <p:nvGrpSpPr>
          <p:cNvPr id="151" name="Group 153"/>
          <p:cNvGrpSpPr>
            <a:grpSpLocks/>
          </p:cNvGrpSpPr>
          <p:nvPr/>
        </p:nvGrpSpPr>
        <p:grpSpPr bwMode="auto">
          <a:xfrm>
            <a:off x="3746500" y="4958804"/>
            <a:ext cx="3784600" cy="223838"/>
            <a:chOff x="748" y="2984"/>
            <a:chExt cx="2384" cy="141"/>
          </a:xfrm>
        </p:grpSpPr>
        <p:grpSp>
          <p:nvGrpSpPr>
            <p:cNvPr id="152" name="Group 154"/>
            <p:cNvGrpSpPr>
              <a:grpSpLocks/>
            </p:cNvGrpSpPr>
            <p:nvPr/>
          </p:nvGrpSpPr>
          <p:grpSpPr bwMode="auto">
            <a:xfrm>
              <a:off x="748" y="2989"/>
              <a:ext cx="498" cy="136"/>
              <a:chOff x="726" y="1883"/>
              <a:chExt cx="498" cy="136"/>
            </a:xfrm>
          </p:grpSpPr>
          <p:sp>
            <p:nvSpPr>
              <p:cNvPr id="214" name="Text Box 155"/>
              <p:cNvSpPr txBox="1">
                <a:spLocks noChangeArrowheads="1"/>
              </p:cNvSpPr>
              <p:nvPr/>
            </p:nvSpPr>
            <p:spPr bwMode="auto">
              <a:xfrm rot="-13224">
                <a:off x="726" y="1883"/>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15" name="Text Box 156"/>
              <p:cNvSpPr txBox="1">
                <a:spLocks noChangeArrowheads="1"/>
              </p:cNvSpPr>
              <p:nvPr/>
            </p:nvSpPr>
            <p:spPr bwMode="auto">
              <a:xfrm rot="-13224">
                <a:off x="1108" y="1884"/>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sp>
          <p:nvSpPr>
            <p:cNvPr id="153" name="Line 157"/>
            <p:cNvSpPr>
              <a:spLocks noChangeShapeType="1"/>
            </p:cNvSpPr>
            <p:nvPr/>
          </p:nvSpPr>
          <p:spPr bwMode="auto">
            <a:xfrm rot="-13224">
              <a:off x="868" y="3044"/>
              <a:ext cx="2264" cy="7"/>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154" name="Group 158"/>
            <p:cNvGrpSpPr>
              <a:grpSpLocks/>
            </p:cNvGrpSpPr>
            <p:nvPr/>
          </p:nvGrpSpPr>
          <p:grpSpPr bwMode="auto">
            <a:xfrm>
              <a:off x="880" y="2984"/>
              <a:ext cx="2211" cy="55"/>
              <a:chOff x="858" y="1878"/>
              <a:chExt cx="2211" cy="55"/>
            </a:xfrm>
          </p:grpSpPr>
          <p:sp>
            <p:nvSpPr>
              <p:cNvPr id="155" name="Line 159"/>
              <p:cNvSpPr>
                <a:spLocks noChangeShapeType="1"/>
              </p:cNvSpPr>
              <p:nvPr/>
            </p:nvSpPr>
            <p:spPr bwMode="auto">
              <a:xfrm>
                <a:off x="85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6" name="Line 160"/>
              <p:cNvSpPr>
                <a:spLocks noChangeShapeType="1"/>
              </p:cNvSpPr>
              <p:nvPr/>
            </p:nvSpPr>
            <p:spPr bwMode="auto">
              <a:xfrm>
                <a:off x="89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7" name="Line 161"/>
              <p:cNvSpPr>
                <a:spLocks noChangeShapeType="1"/>
              </p:cNvSpPr>
              <p:nvPr/>
            </p:nvSpPr>
            <p:spPr bwMode="auto">
              <a:xfrm>
                <a:off x="93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8" name="Line 162"/>
              <p:cNvSpPr>
                <a:spLocks noChangeShapeType="1"/>
              </p:cNvSpPr>
              <p:nvPr/>
            </p:nvSpPr>
            <p:spPr bwMode="auto">
              <a:xfrm>
                <a:off x="97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9" name="Line 163"/>
              <p:cNvSpPr>
                <a:spLocks noChangeShapeType="1"/>
              </p:cNvSpPr>
              <p:nvPr/>
            </p:nvSpPr>
            <p:spPr bwMode="auto">
              <a:xfrm>
                <a:off x="101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0" name="Line 164"/>
              <p:cNvSpPr>
                <a:spLocks noChangeShapeType="1"/>
              </p:cNvSpPr>
              <p:nvPr/>
            </p:nvSpPr>
            <p:spPr bwMode="auto">
              <a:xfrm>
                <a:off x="105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1" name="Line 165"/>
              <p:cNvSpPr>
                <a:spLocks noChangeShapeType="1"/>
              </p:cNvSpPr>
              <p:nvPr/>
            </p:nvSpPr>
            <p:spPr bwMode="auto">
              <a:xfrm>
                <a:off x="108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2" name="Line 166"/>
              <p:cNvSpPr>
                <a:spLocks noChangeShapeType="1"/>
              </p:cNvSpPr>
              <p:nvPr/>
            </p:nvSpPr>
            <p:spPr bwMode="auto">
              <a:xfrm>
                <a:off x="112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3" name="Line 167"/>
              <p:cNvSpPr>
                <a:spLocks noChangeShapeType="1"/>
              </p:cNvSpPr>
              <p:nvPr/>
            </p:nvSpPr>
            <p:spPr bwMode="auto">
              <a:xfrm>
                <a:off x="116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4" name="Line 168"/>
              <p:cNvSpPr>
                <a:spLocks noChangeShapeType="1"/>
              </p:cNvSpPr>
              <p:nvPr/>
            </p:nvSpPr>
            <p:spPr bwMode="auto">
              <a:xfrm>
                <a:off x="120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5" name="Line 169"/>
              <p:cNvSpPr>
                <a:spLocks noChangeShapeType="1"/>
              </p:cNvSpPr>
              <p:nvPr/>
            </p:nvSpPr>
            <p:spPr bwMode="auto">
              <a:xfrm>
                <a:off x="124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6" name="Line 170"/>
              <p:cNvSpPr>
                <a:spLocks noChangeShapeType="1"/>
              </p:cNvSpPr>
              <p:nvPr/>
            </p:nvSpPr>
            <p:spPr bwMode="auto">
              <a:xfrm>
                <a:off x="128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7" name="Line 171"/>
              <p:cNvSpPr>
                <a:spLocks noChangeShapeType="1"/>
              </p:cNvSpPr>
              <p:nvPr/>
            </p:nvSpPr>
            <p:spPr bwMode="auto">
              <a:xfrm>
                <a:off x="132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8" name="Line 172"/>
              <p:cNvSpPr>
                <a:spLocks noChangeShapeType="1"/>
              </p:cNvSpPr>
              <p:nvPr/>
            </p:nvSpPr>
            <p:spPr bwMode="auto">
              <a:xfrm>
                <a:off x="135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9" name="Line 173"/>
              <p:cNvSpPr>
                <a:spLocks noChangeShapeType="1"/>
              </p:cNvSpPr>
              <p:nvPr/>
            </p:nvSpPr>
            <p:spPr bwMode="auto">
              <a:xfrm>
                <a:off x="139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0" name="Line 174"/>
              <p:cNvSpPr>
                <a:spLocks noChangeShapeType="1"/>
              </p:cNvSpPr>
              <p:nvPr/>
            </p:nvSpPr>
            <p:spPr bwMode="auto">
              <a:xfrm>
                <a:off x="143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1" name="Line 175"/>
              <p:cNvSpPr>
                <a:spLocks noChangeShapeType="1"/>
              </p:cNvSpPr>
              <p:nvPr/>
            </p:nvSpPr>
            <p:spPr bwMode="auto">
              <a:xfrm>
                <a:off x="147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2" name="Line 176"/>
              <p:cNvSpPr>
                <a:spLocks noChangeShapeType="1"/>
              </p:cNvSpPr>
              <p:nvPr/>
            </p:nvSpPr>
            <p:spPr bwMode="auto">
              <a:xfrm>
                <a:off x="151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3" name="Line 177"/>
              <p:cNvSpPr>
                <a:spLocks noChangeShapeType="1"/>
              </p:cNvSpPr>
              <p:nvPr/>
            </p:nvSpPr>
            <p:spPr bwMode="auto">
              <a:xfrm>
                <a:off x="155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4" name="Line 178"/>
              <p:cNvSpPr>
                <a:spLocks noChangeShapeType="1"/>
              </p:cNvSpPr>
              <p:nvPr/>
            </p:nvSpPr>
            <p:spPr bwMode="auto">
              <a:xfrm>
                <a:off x="158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5" name="Line 179"/>
              <p:cNvSpPr>
                <a:spLocks noChangeShapeType="1"/>
              </p:cNvSpPr>
              <p:nvPr/>
            </p:nvSpPr>
            <p:spPr bwMode="auto">
              <a:xfrm>
                <a:off x="162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6" name="Line 180"/>
              <p:cNvSpPr>
                <a:spLocks noChangeShapeType="1"/>
              </p:cNvSpPr>
              <p:nvPr/>
            </p:nvSpPr>
            <p:spPr bwMode="auto">
              <a:xfrm>
                <a:off x="1655"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7" name="Line 181"/>
              <p:cNvSpPr>
                <a:spLocks noChangeShapeType="1"/>
              </p:cNvSpPr>
              <p:nvPr/>
            </p:nvSpPr>
            <p:spPr bwMode="auto">
              <a:xfrm>
                <a:off x="169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8" name="Line 182"/>
              <p:cNvSpPr>
                <a:spLocks noChangeShapeType="1"/>
              </p:cNvSpPr>
              <p:nvPr/>
            </p:nvSpPr>
            <p:spPr bwMode="auto">
              <a:xfrm>
                <a:off x="173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9" name="Line 183"/>
              <p:cNvSpPr>
                <a:spLocks noChangeShapeType="1"/>
              </p:cNvSpPr>
              <p:nvPr/>
            </p:nvSpPr>
            <p:spPr bwMode="auto">
              <a:xfrm>
                <a:off x="176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0" name="Line 184"/>
              <p:cNvSpPr>
                <a:spLocks noChangeShapeType="1"/>
              </p:cNvSpPr>
              <p:nvPr/>
            </p:nvSpPr>
            <p:spPr bwMode="auto">
              <a:xfrm>
                <a:off x="181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1" name="Line 185"/>
              <p:cNvSpPr>
                <a:spLocks noChangeShapeType="1"/>
              </p:cNvSpPr>
              <p:nvPr/>
            </p:nvSpPr>
            <p:spPr bwMode="auto">
              <a:xfrm>
                <a:off x="184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2" name="Line 186"/>
              <p:cNvSpPr>
                <a:spLocks noChangeShapeType="1"/>
              </p:cNvSpPr>
              <p:nvPr/>
            </p:nvSpPr>
            <p:spPr bwMode="auto">
              <a:xfrm>
                <a:off x="188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3" name="Line 187"/>
              <p:cNvSpPr>
                <a:spLocks noChangeShapeType="1"/>
              </p:cNvSpPr>
              <p:nvPr/>
            </p:nvSpPr>
            <p:spPr bwMode="auto">
              <a:xfrm>
                <a:off x="192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4" name="Line 188"/>
              <p:cNvSpPr>
                <a:spLocks noChangeShapeType="1"/>
              </p:cNvSpPr>
              <p:nvPr/>
            </p:nvSpPr>
            <p:spPr bwMode="auto">
              <a:xfrm>
                <a:off x="196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5" name="Line 189"/>
              <p:cNvSpPr>
                <a:spLocks noChangeShapeType="1"/>
              </p:cNvSpPr>
              <p:nvPr/>
            </p:nvSpPr>
            <p:spPr bwMode="auto">
              <a:xfrm>
                <a:off x="200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6" name="Line 190"/>
              <p:cNvSpPr>
                <a:spLocks noChangeShapeType="1"/>
              </p:cNvSpPr>
              <p:nvPr/>
            </p:nvSpPr>
            <p:spPr bwMode="auto">
              <a:xfrm>
                <a:off x="204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7" name="Line 191"/>
              <p:cNvSpPr>
                <a:spLocks noChangeShapeType="1"/>
              </p:cNvSpPr>
              <p:nvPr/>
            </p:nvSpPr>
            <p:spPr bwMode="auto">
              <a:xfrm>
                <a:off x="208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8" name="Line 192"/>
              <p:cNvSpPr>
                <a:spLocks noChangeShapeType="1"/>
              </p:cNvSpPr>
              <p:nvPr/>
            </p:nvSpPr>
            <p:spPr bwMode="auto">
              <a:xfrm>
                <a:off x="211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9" name="Line 193"/>
              <p:cNvSpPr>
                <a:spLocks noChangeShapeType="1"/>
              </p:cNvSpPr>
              <p:nvPr/>
            </p:nvSpPr>
            <p:spPr bwMode="auto">
              <a:xfrm>
                <a:off x="215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0" name="Line 194"/>
              <p:cNvSpPr>
                <a:spLocks noChangeShapeType="1"/>
              </p:cNvSpPr>
              <p:nvPr/>
            </p:nvSpPr>
            <p:spPr bwMode="auto">
              <a:xfrm>
                <a:off x="220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1" name="Line 195"/>
              <p:cNvSpPr>
                <a:spLocks noChangeShapeType="1"/>
              </p:cNvSpPr>
              <p:nvPr/>
            </p:nvSpPr>
            <p:spPr bwMode="auto">
              <a:xfrm>
                <a:off x="2241"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2" name="Line 196"/>
              <p:cNvSpPr>
                <a:spLocks noChangeShapeType="1"/>
              </p:cNvSpPr>
              <p:nvPr/>
            </p:nvSpPr>
            <p:spPr bwMode="auto">
              <a:xfrm>
                <a:off x="227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3" name="Line 197"/>
              <p:cNvSpPr>
                <a:spLocks noChangeShapeType="1"/>
              </p:cNvSpPr>
              <p:nvPr/>
            </p:nvSpPr>
            <p:spPr bwMode="auto">
              <a:xfrm>
                <a:off x="2316"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4" name="Line 198"/>
              <p:cNvSpPr>
                <a:spLocks noChangeShapeType="1"/>
              </p:cNvSpPr>
              <p:nvPr/>
            </p:nvSpPr>
            <p:spPr bwMode="auto">
              <a:xfrm>
                <a:off x="235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5" name="Line 199"/>
              <p:cNvSpPr>
                <a:spLocks noChangeShapeType="1"/>
              </p:cNvSpPr>
              <p:nvPr/>
            </p:nvSpPr>
            <p:spPr bwMode="auto">
              <a:xfrm>
                <a:off x="2394"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6" name="Line 200"/>
              <p:cNvSpPr>
                <a:spLocks noChangeShapeType="1"/>
              </p:cNvSpPr>
              <p:nvPr/>
            </p:nvSpPr>
            <p:spPr bwMode="auto">
              <a:xfrm>
                <a:off x="243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7" name="Line 201"/>
              <p:cNvSpPr>
                <a:spLocks noChangeShapeType="1"/>
              </p:cNvSpPr>
              <p:nvPr/>
            </p:nvSpPr>
            <p:spPr bwMode="auto">
              <a:xfrm>
                <a:off x="246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8" name="Line 202"/>
              <p:cNvSpPr>
                <a:spLocks noChangeShapeType="1"/>
              </p:cNvSpPr>
              <p:nvPr/>
            </p:nvSpPr>
            <p:spPr bwMode="auto">
              <a:xfrm>
                <a:off x="2506"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9" name="Line 203"/>
              <p:cNvSpPr>
                <a:spLocks noChangeShapeType="1"/>
              </p:cNvSpPr>
              <p:nvPr/>
            </p:nvSpPr>
            <p:spPr bwMode="auto">
              <a:xfrm>
                <a:off x="254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0" name="Line 204"/>
              <p:cNvSpPr>
                <a:spLocks noChangeShapeType="1"/>
              </p:cNvSpPr>
              <p:nvPr/>
            </p:nvSpPr>
            <p:spPr bwMode="auto">
              <a:xfrm>
                <a:off x="2581"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1" name="Line 205"/>
              <p:cNvSpPr>
                <a:spLocks noChangeShapeType="1"/>
              </p:cNvSpPr>
              <p:nvPr/>
            </p:nvSpPr>
            <p:spPr bwMode="auto">
              <a:xfrm>
                <a:off x="262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2" name="Line 206"/>
              <p:cNvSpPr>
                <a:spLocks noChangeShapeType="1"/>
              </p:cNvSpPr>
              <p:nvPr/>
            </p:nvSpPr>
            <p:spPr bwMode="auto">
              <a:xfrm>
                <a:off x="265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3" name="Line 207"/>
              <p:cNvSpPr>
                <a:spLocks noChangeShapeType="1"/>
              </p:cNvSpPr>
              <p:nvPr/>
            </p:nvSpPr>
            <p:spPr bwMode="auto">
              <a:xfrm>
                <a:off x="269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4" name="Line 208"/>
              <p:cNvSpPr>
                <a:spLocks noChangeShapeType="1"/>
              </p:cNvSpPr>
              <p:nvPr/>
            </p:nvSpPr>
            <p:spPr bwMode="auto">
              <a:xfrm>
                <a:off x="272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5" name="Line 209"/>
              <p:cNvSpPr>
                <a:spLocks noChangeShapeType="1"/>
              </p:cNvSpPr>
              <p:nvPr/>
            </p:nvSpPr>
            <p:spPr bwMode="auto">
              <a:xfrm>
                <a:off x="276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6" name="Line 210"/>
              <p:cNvSpPr>
                <a:spLocks noChangeShapeType="1"/>
              </p:cNvSpPr>
              <p:nvPr/>
            </p:nvSpPr>
            <p:spPr bwMode="auto">
              <a:xfrm>
                <a:off x="2804"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7" name="Line 211"/>
              <p:cNvSpPr>
                <a:spLocks noChangeShapeType="1"/>
              </p:cNvSpPr>
              <p:nvPr/>
            </p:nvSpPr>
            <p:spPr bwMode="auto">
              <a:xfrm>
                <a:off x="284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8" name="Line 212"/>
              <p:cNvSpPr>
                <a:spLocks noChangeShapeType="1"/>
              </p:cNvSpPr>
              <p:nvPr/>
            </p:nvSpPr>
            <p:spPr bwMode="auto">
              <a:xfrm>
                <a:off x="288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9" name="Line 213"/>
              <p:cNvSpPr>
                <a:spLocks noChangeShapeType="1"/>
              </p:cNvSpPr>
              <p:nvPr/>
            </p:nvSpPr>
            <p:spPr bwMode="auto">
              <a:xfrm>
                <a:off x="2920"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0" name="Line 214"/>
              <p:cNvSpPr>
                <a:spLocks noChangeShapeType="1"/>
              </p:cNvSpPr>
              <p:nvPr/>
            </p:nvSpPr>
            <p:spPr bwMode="auto">
              <a:xfrm>
                <a:off x="295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1" name="Line 215"/>
              <p:cNvSpPr>
                <a:spLocks noChangeShapeType="1"/>
              </p:cNvSpPr>
              <p:nvPr/>
            </p:nvSpPr>
            <p:spPr bwMode="auto">
              <a:xfrm>
                <a:off x="299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2" name="Line 216"/>
              <p:cNvSpPr>
                <a:spLocks noChangeShapeType="1"/>
              </p:cNvSpPr>
              <p:nvPr/>
            </p:nvSpPr>
            <p:spPr bwMode="auto">
              <a:xfrm>
                <a:off x="303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3" name="Line 217"/>
              <p:cNvSpPr>
                <a:spLocks noChangeShapeType="1"/>
              </p:cNvSpPr>
              <p:nvPr/>
            </p:nvSpPr>
            <p:spPr bwMode="auto">
              <a:xfrm>
                <a:off x="306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216" name="Group 218"/>
          <p:cNvGrpSpPr>
            <a:grpSpLocks/>
          </p:cNvGrpSpPr>
          <p:nvPr/>
        </p:nvGrpSpPr>
        <p:grpSpPr bwMode="auto">
          <a:xfrm>
            <a:off x="4098925" y="5184229"/>
            <a:ext cx="3213100" cy="228600"/>
            <a:chOff x="970" y="3126"/>
            <a:chExt cx="2024" cy="144"/>
          </a:xfrm>
        </p:grpSpPr>
        <p:sp>
          <p:nvSpPr>
            <p:cNvPr id="217" name="Line 219"/>
            <p:cNvSpPr>
              <a:spLocks noChangeShapeType="1"/>
            </p:cNvSpPr>
            <p:nvPr/>
          </p:nvSpPr>
          <p:spPr bwMode="auto">
            <a:xfrm rot="-23107">
              <a:off x="970" y="3192"/>
              <a:ext cx="1901"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8" name="Text Box 220"/>
            <p:cNvSpPr txBox="1">
              <a:spLocks noChangeArrowheads="1"/>
            </p:cNvSpPr>
            <p:nvPr/>
          </p:nvSpPr>
          <p:spPr bwMode="auto">
            <a:xfrm rot="-23107">
              <a:off x="2829" y="3126"/>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19" name="Text Box 221"/>
            <p:cNvSpPr txBox="1">
              <a:spLocks noChangeArrowheads="1"/>
            </p:cNvSpPr>
            <p:nvPr/>
          </p:nvSpPr>
          <p:spPr bwMode="auto">
            <a:xfrm rot="-23107">
              <a:off x="2488" y="3129"/>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nvGrpSpPr>
            <p:cNvPr id="220" name="Group 222"/>
            <p:cNvGrpSpPr>
              <a:grpSpLocks/>
            </p:cNvGrpSpPr>
            <p:nvPr/>
          </p:nvGrpSpPr>
          <p:grpSpPr bwMode="auto">
            <a:xfrm>
              <a:off x="1007" y="3216"/>
              <a:ext cx="1831" cy="54"/>
              <a:chOff x="985" y="2110"/>
              <a:chExt cx="1831" cy="54"/>
            </a:xfrm>
          </p:grpSpPr>
          <p:sp>
            <p:nvSpPr>
              <p:cNvPr id="221" name="Line 223"/>
              <p:cNvSpPr>
                <a:spLocks noChangeShapeType="1"/>
              </p:cNvSpPr>
              <p:nvPr/>
            </p:nvSpPr>
            <p:spPr bwMode="auto">
              <a:xfrm>
                <a:off x="25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2" name="Line 224"/>
              <p:cNvSpPr>
                <a:spLocks noChangeShapeType="1"/>
              </p:cNvSpPr>
              <p:nvPr/>
            </p:nvSpPr>
            <p:spPr bwMode="auto">
              <a:xfrm>
                <a:off x="26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3" name="Line 225"/>
              <p:cNvSpPr>
                <a:spLocks noChangeShapeType="1"/>
              </p:cNvSpPr>
              <p:nvPr/>
            </p:nvSpPr>
            <p:spPr bwMode="auto">
              <a:xfrm>
                <a:off x="26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4" name="Line 226"/>
              <p:cNvSpPr>
                <a:spLocks noChangeShapeType="1"/>
              </p:cNvSpPr>
              <p:nvPr/>
            </p:nvSpPr>
            <p:spPr bwMode="auto">
              <a:xfrm>
                <a:off x="269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5" name="Line 227"/>
              <p:cNvSpPr>
                <a:spLocks noChangeShapeType="1"/>
              </p:cNvSpPr>
              <p:nvPr/>
            </p:nvSpPr>
            <p:spPr bwMode="auto">
              <a:xfrm>
                <a:off x="274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6" name="Line 228"/>
              <p:cNvSpPr>
                <a:spLocks noChangeShapeType="1"/>
              </p:cNvSpPr>
              <p:nvPr/>
            </p:nvSpPr>
            <p:spPr bwMode="auto">
              <a:xfrm>
                <a:off x="277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7" name="Line 229"/>
              <p:cNvSpPr>
                <a:spLocks noChangeShapeType="1"/>
              </p:cNvSpPr>
              <p:nvPr/>
            </p:nvSpPr>
            <p:spPr bwMode="auto">
              <a:xfrm>
                <a:off x="281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8" name="Line 230"/>
              <p:cNvSpPr>
                <a:spLocks noChangeShapeType="1"/>
              </p:cNvSpPr>
              <p:nvPr/>
            </p:nvSpPr>
            <p:spPr bwMode="auto">
              <a:xfrm>
                <a:off x="231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9" name="Line 231"/>
              <p:cNvSpPr>
                <a:spLocks noChangeShapeType="1"/>
              </p:cNvSpPr>
              <p:nvPr/>
            </p:nvSpPr>
            <p:spPr bwMode="auto">
              <a:xfrm>
                <a:off x="235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0" name="Line 232"/>
              <p:cNvSpPr>
                <a:spLocks noChangeShapeType="1"/>
              </p:cNvSpPr>
              <p:nvPr/>
            </p:nvSpPr>
            <p:spPr bwMode="auto">
              <a:xfrm>
                <a:off x="238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1" name="Line 233"/>
              <p:cNvSpPr>
                <a:spLocks noChangeShapeType="1"/>
              </p:cNvSpPr>
              <p:nvPr/>
            </p:nvSpPr>
            <p:spPr bwMode="auto">
              <a:xfrm>
                <a:off x="242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2" name="Line 234"/>
              <p:cNvSpPr>
                <a:spLocks noChangeShapeType="1"/>
              </p:cNvSpPr>
              <p:nvPr/>
            </p:nvSpPr>
            <p:spPr bwMode="auto">
              <a:xfrm>
                <a:off x="246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3" name="Line 235"/>
              <p:cNvSpPr>
                <a:spLocks noChangeShapeType="1"/>
              </p:cNvSpPr>
              <p:nvPr/>
            </p:nvSpPr>
            <p:spPr bwMode="auto">
              <a:xfrm>
                <a:off x="250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4" name="Line 236"/>
              <p:cNvSpPr>
                <a:spLocks noChangeShapeType="1"/>
              </p:cNvSpPr>
              <p:nvPr/>
            </p:nvSpPr>
            <p:spPr bwMode="auto">
              <a:xfrm>
                <a:off x="254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5" name="Line 237"/>
              <p:cNvSpPr>
                <a:spLocks noChangeShapeType="1"/>
              </p:cNvSpPr>
              <p:nvPr/>
            </p:nvSpPr>
            <p:spPr bwMode="auto">
              <a:xfrm>
                <a:off x="204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6" name="Line 238"/>
              <p:cNvSpPr>
                <a:spLocks noChangeShapeType="1"/>
              </p:cNvSpPr>
              <p:nvPr/>
            </p:nvSpPr>
            <p:spPr bwMode="auto">
              <a:xfrm>
                <a:off x="208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7" name="Line 239"/>
              <p:cNvSpPr>
                <a:spLocks noChangeShapeType="1"/>
              </p:cNvSpPr>
              <p:nvPr/>
            </p:nvSpPr>
            <p:spPr bwMode="auto">
              <a:xfrm>
                <a:off x="211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8" name="Line 240"/>
              <p:cNvSpPr>
                <a:spLocks noChangeShapeType="1"/>
              </p:cNvSpPr>
              <p:nvPr/>
            </p:nvSpPr>
            <p:spPr bwMode="auto">
              <a:xfrm>
                <a:off x="215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9" name="Line 241"/>
              <p:cNvSpPr>
                <a:spLocks noChangeShapeType="1"/>
              </p:cNvSpPr>
              <p:nvPr/>
            </p:nvSpPr>
            <p:spPr bwMode="auto">
              <a:xfrm>
                <a:off x="219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0" name="Line 242"/>
              <p:cNvSpPr>
                <a:spLocks noChangeShapeType="1"/>
              </p:cNvSpPr>
              <p:nvPr/>
            </p:nvSpPr>
            <p:spPr bwMode="auto">
              <a:xfrm>
                <a:off x="223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1" name="Line 243"/>
              <p:cNvSpPr>
                <a:spLocks noChangeShapeType="1"/>
              </p:cNvSpPr>
              <p:nvPr/>
            </p:nvSpPr>
            <p:spPr bwMode="auto">
              <a:xfrm>
                <a:off x="227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2" name="Line 244"/>
              <p:cNvSpPr>
                <a:spLocks noChangeShapeType="1"/>
              </p:cNvSpPr>
              <p:nvPr/>
            </p:nvSpPr>
            <p:spPr bwMode="auto">
              <a:xfrm>
                <a:off x="176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3" name="Line 245"/>
              <p:cNvSpPr>
                <a:spLocks noChangeShapeType="1"/>
              </p:cNvSpPr>
              <p:nvPr/>
            </p:nvSpPr>
            <p:spPr bwMode="auto">
              <a:xfrm>
                <a:off x="180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4" name="Line 246"/>
              <p:cNvSpPr>
                <a:spLocks noChangeShapeType="1"/>
              </p:cNvSpPr>
              <p:nvPr/>
            </p:nvSpPr>
            <p:spPr bwMode="auto">
              <a:xfrm>
                <a:off x="184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5" name="Line 247"/>
              <p:cNvSpPr>
                <a:spLocks noChangeShapeType="1"/>
              </p:cNvSpPr>
              <p:nvPr/>
            </p:nvSpPr>
            <p:spPr bwMode="auto">
              <a:xfrm>
                <a:off x="188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6" name="Line 248"/>
              <p:cNvSpPr>
                <a:spLocks noChangeShapeType="1"/>
              </p:cNvSpPr>
              <p:nvPr/>
            </p:nvSpPr>
            <p:spPr bwMode="auto">
              <a:xfrm>
                <a:off x="19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7" name="Line 249"/>
              <p:cNvSpPr>
                <a:spLocks noChangeShapeType="1"/>
              </p:cNvSpPr>
              <p:nvPr/>
            </p:nvSpPr>
            <p:spPr bwMode="auto">
              <a:xfrm>
                <a:off x="19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8" name="Line 250"/>
              <p:cNvSpPr>
                <a:spLocks noChangeShapeType="1"/>
              </p:cNvSpPr>
              <p:nvPr/>
            </p:nvSpPr>
            <p:spPr bwMode="auto">
              <a:xfrm>
                <a:off x="200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9" name="Line 251"/>
              <p:cNvSpPr>
                <a:spLocks noChangeShapeType="1"/>
              </p:cNvSpPr>
              <p:nvPr/>
            </p:nvSpPr>
            <p:spPr bwMode="auto">
              <a:xfrm>
                <a:off x="149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0" name="Line 252"/>
              <p:cNvSpPr>
                <a:spLocks noChangeShapeType="1"/>
              </p:cNvSpPr>
              <p:nvPr/>
            </p:nvSpPr>
            <p:spPr bwMode="auto">
              <a:xfrm>
                <a:off x="153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1" name="Line 253"/>
              <p:cNvSpPr>
                <a:spLocks noChangeShapeType="1"/>
              </p:cNvSpPr>
              <p:nvPr/>
            </p:nvSpPr>
            <p:spPr bwMode="auto">
              <a:xfrm>
                <a:off x="156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2" name="Line 254"/>
              <p:cNvSpPr>
                <a:spLocks noChangeShapeType="1"/>
              </p:cNvSpPr>
              <p:nvPr/>
            </p:nvSpPr>
            <p:spPr bwMode="auto">
              <a:xfrm>
                <a:off x="160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3" name="Line 255"/>
              <p:cNvSpPr>
                <a:spLocks noChangeShapeType="1"/>
              </p:cNvSpPr>
              <p:nvPr/>
            </p:nvSpPr>
            <p:spPr bwMode="auto">
              <a:xfrm>
                <a:off x="164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4" name="Line 256"/>
              <p:cNvSpPr>
                <a:spLocks noChangeShapeType="1"/>
              </p:cNvSpPr>
              <p:nvPr/>
            </p:nvSpPr>
            <p:spPr bwMode="auto">
              <a:xfrm>
                <a:off x="16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5" name="Line 257"/>
              <p:cNvSpPr>
                <a:spLocks noChangeShapeType="1"/>
              </p:cNvSpPr>
              <p:nvPr/>
            </p:nvSpPr>
            <p:spPr bwMode="auto">
              <a:xfrm>
                <a:off x="17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6" name="Line 258"/>
              <p:cNvSpPr>
                <a:spLocks noChangeShapeType="1"/>
              </p:cNvSpPr>
              <p:nvPr/>
            </p:nvSpPr>
            <p:spPr bwMode="auto">
              <a:xfrm>
                <a:off x="121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7" name="Line 259"/>
              <p:cNvSpPr>
                <a:spLocks noChangeShapeType="1"/>
              </p:cNvSpPr>
              <p:nvPr/>
            </p:nvSpPr>
            <p:spPr bwMode="auto">
              <a:xfrm>
                <a:off x="125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8" name="Line 260"/>
              <p:cNvSpPr>
                <a:spLocks noChangeShapeType="1"/>
              </p:cNvSpPr>
              <p:nvPr/>
            </p:nvSpPr>
            <p:spPr bwMode="auto">
              <a:xfrm>
                <a:off x="129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9" name="Line 261"/>
              <p:cNvSpPr>
                <a:spLocks noChangeShapeType="1"/>
              </p:cNvSpPr>
              <p:nvPr/>
            </p:nvSpPr>
            <p:spPr bwMode="auto">
              <a:xfrm>
                <a:off x="132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0" name="Line 262"/>
              <p:cNvSpPr>
                <a:spLocks noChangeShapeType="1"/>
              </p:cNvSpPr>
              <p:nvPr/>
            </p:nvSpPr>
            <p:spPr bwMode="auto">
              <a:xfrm>
                <a:off x="137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1" name="Line 263"/>
              <p:cNvSpPr>
                <a:spLocks noChangeShapeType="1"/>
              </p:cNvSpPr>
              <p:nvPr/>
            </p:nvSpPr>
            <p:spPr bwMode="auto">
              <a:xfrm>
                <a:off x="140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2" name="Line 264"/>
              <p:cNvSpPr>
                <a:spLocks noChangeShapeType="1"/>
              </p:cNvSpPr>
              <p:nvPr/>
            </p:nvSpPr>
            <p:spPr bwMode="auto">
              <a:xfrm>
                <a:off x="144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3" name="Line 265"/>
              <p:cNvSpPr>
                <a:spLocks noChangeShapeType="1"/>
              </p:cNvSpPr>
              <p:nvPr/>
            </p:nvSpPr>
            <p:spPr bwMode="auto">
              <a:xfrm>
                <a:off x="9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4" name="Line 266"/>
              <p:cNvSpPr>
                <a:spLocks noChangeShapeType="1"/>
              </p:cNvSpPr>
              <p:nvPr/>
            </p:nvSpPr>
            <p:spPr bwMode="auto">
              <a:xfrm>
                <a:off x="10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5" name="Line 267"/>
              <p:cNvSpPr>
                <a:spLocks noChangeShapeType="1"/>
              </p:cNvSpPr>
              <p:nvPr/>
            </p:nvSpPr>
            <p:spPr bwMode="auto">
              <a:xfrm>
                <a:off x="10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6" name="Line 268"/>
              <p:cNvSpPr>
                <a:spLocks noChangeShapeType="1"/>
              </p:cNvSpPr>
              <p:nvPr/>
            </p:nvSpPr>
            <p:spPr bwMode="auto">
              <a:xfrm>
                <a:off x="109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7" name="Line 269"/>
              <p:cNvSpPr>
                <a:spLocks noChangeShapeType="1"/>
              </p:cNvSpPr>
              <p:nvPr/>
            </p:nvSpPr>
            <p:spPr bwMode="auto">
              <a:xfrm>
                <a:off x="114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8" name="Line 270"/>
              <p:cNvSpPr>
                <a:spLocks noChangeShapeType="1"/>
              </p:cNvSpPr>
              <p:nvPr/>
            </p:nvSpPr>
            <p:spPr bwMode="auto">
              <a:xfrm>
                <a:off x="117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sp>
        <p:nvSpPr>
          <p:cNvPr id="269" name="Line 271"/>
          <p:cNvSpPr>
            <a:spLocks noChangeShapeType="1"/>
          </p:cNvSpPr>
          <p:nvPr/>
        </p:nvSpPr>
        <p:spPr bwMode="auto">
          <a:xfrm>
            <a:off x="5724525" y="5619204"/>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271" name="Group 273"/>
          <p:cNvGrpSpPr>
            <a:grpSpLocks/>
          </p:cNvGrpSpPr>
          <p:nvPr/>
        </p:nvGrpSpPr>
        <p:grpSpPr bwMode="auto">
          <a:xfrm>
            <a:off x="3992563" y="2833142"/>
            <a:ext cx="600075" cy="390525"/>
            <a:chOff x="2394" y="3096"/>
            <a:chExt cx="378" cy="246"/>
          </a:xfrm>
        </p:grpSpPr>
        <p:sp>
          <p:nvSpPr>
            <p:cNvPr id="272" name="Oval 274"/>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3" name="Rectangle 275"/>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74" name="Group 276"/>
          <p:cNvGrpSpPr>
            <a:grpSpLocks/>
          </p:cNvGrpSpPr>
          <p:nvPr/>
        </p:nvGrpSpPr>
        <p:grpSpPr bwMode="auto">
          <a:xfrm>
            <a:off x="4687888" y="2833142"/>
            <a:ext cx="600075" cy="390525"/>
            <a:chOff x="2394" y="3096"/>
            <a:chExt cx="378" cy="246"/>
          </a:xfrm>
        </p:grpSpPr>
        <p:sp>
          <p:nvSpPr>
            <p:cNvPr id="275" name="Oval 277"/>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6" name="Rectangle 278"/>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77" name="Group 279"/>
          <p:cNvGrpSpPr>
            <a:grpSpLocks/>
          </p:cNvGrpSpPr>
          <p:nvPr/>
        </p:nvGrpSpPr>
        <p:grpSpPr bwMode="auto">
          <a:xfrm>
            <a:off x="5064125" y="3223667"/>
            <a:ext cx="600075" cy="390525"/>
            <a:chOff x="2394" y="3096"/>
            <a:chExt cx="378" cy="246"/>
          </a:xfrm>
        </p:grpSpPr>
        <p:sp>
          <p:nvSpPr>
            <p:cNvPr id="278" name="Oval 280"/>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9" name="Rectangle 281"/>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0" name="Group 282"/>
          <p:cNvGrpSpPr>
            <a:grpSpLocks/>
          </p:cNvGrpSpPr>
          <p:nvPr/>
        </p:nvGrpSpPr>
        <p:grpSpPr bwMode="auto">
          <a:xfrm>
            <a:off x="6530975" y="3223667"/>
            <a:ext cx="600075" cy="390525"/>
            <a:chOff x="2394" y="3096"/>
            <a:chExt cx="378" cy="246"/>
          </a:xfrm>
        </p:grpSpPr>
        <p:sp>
          <p:nvSpPr>
            <p:cNvPr id="281" name="Oval 283"/>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82" name="Rectangle 284"/>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3" name="Group 285"/>
          <p:cNvGrpSpPr>
            <a:grpSpLocks/>
          </p:cNvGrpSpPr>
          <p:nvPr/>
        </p:nvGrpSpPr>
        <p:grpSpPr bwMode="auto">
          <a:xfrm>
            <a:off x="5745163" y="3223667"/>
            <a:ext cx="600075" cy="390525"/>
            <a:chOff x="2394" y="3096"/>
            <a:chExt cx="378" cy="246"/>
          </a:xfrm>
        </p:grpSpPr>
        <p:sp>
          <p:nvSpPr>
            <p:cNvPr id="284" name="Oval 286"/>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85" name="Rectangle 287"/>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6" name="Group 288"/>
          <p:cNvGrpSpPr>
            <a:grpSpLocks/>
          </p:cNvGrpSpPr>
          <p:nvPr/>
        </p:nvGrpSpPr>
        <p:grpSpPr bwMode="auto">
          <a:xfrm>
            <a:off x="4016375" y="4793704"/>
            <a:ext cx="3328988" cy="804863"/>
            <a:chOff x="918" y="2880"/>
            <a:chExt cx="2097" cy="507"/>
          </a:xfrm>
        </p:grpSpPr>
        <p:grpSp>
          <p:nvGrpSpPr>
            <p:cNvPr id="287" name="Group 289"/>
            <p:cNvGrpSpPr>
              <a:grpSpLocks/>
            </p:cNvGrpSpPr>
            <p:nvPr/>
          </p:nvGrpSpPr>
          <p:grpSpPr bwMode="auto">
            <a:xfrm>
              <a:off x="918" y="2886"/>
              <a:ext cx="378" cy="246"/>
              <a:chOff x="2394" y="3096"/>
              <a:chExt cx="378" cy="246"/>
            </a:xfrm>
          </p:grpSpPr>
          <p:sp>
            <p:nvSpPr>
              <p:cNvPr id="300" name="Oval 290"/>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301" name="Rectangle 291"/>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8" name="Group 292"/>
            <p:cNvGrpSpPr>
              <a:grpSpLocks/>
            </p:cNvGrpSpPr>
            <p:nvPr/>
          </p:nvGrpSpPr>
          <p:grpSpPr bwMode="auto">
            <a:xfrm>
              <a:off x="1761" y="2880"/>
              <a:ext cx="378" cy="246"/>
              <a:chOff x="2394" y="3096"/>
              <a:chExt cx="378" cy="246"/>
            </a:xfrm>
          </p:grpSpPr>
          <p:sp>
            <p:nvSpPr>
              <p:cNvPr id="298" name="Oval 293"/>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9" name="Rectangle 294"/>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9" name="Group 295"/>
            <p:cNvGrpSpPr>
              <a:grpSpLocks/>
            </p:cNvGrpSpPr>
            <p:nvPr/>
          </p:nvGrpSpPr>
          <p:grpSpPr bwMode="auto">
            <a:xfrm>
              <a:off x="2637" y="2886"/>
              <a:ext cx="378" cy="246"/>
              <a:chOff x="2394" y="3096"/>
              <a:chExt cx="378" cy="246"/>
            </a:xfrm>
          </p:grpSpPr>
          <p:sp>
            <p:nvSpPr>
              <p:cNvPr id="296" name="Oval 296"/>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7" name="Rectangle 297"/>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90" name="Group 298"/>
            <p:cNvGrpSpPr>
              <a:grpSpLocks/>
            </p:cNvGrpSpPr>
            <p:nvPr/>
          </p:nvGrpSpPr>
          <p:grpSpPr bwMode="auto">
            <a:xfrm>
              <a:off x="1137" y="3108"/>
              <a:ext cx="378" cy="246"/>
              <a:chOff x="2394" y="3096"/>
              <a:chExt cx="378" cy="246"/>
            </a:xfrm>
          </p:grpSpPr>
          <p:sp>
            <p:nvSpPr>
              <p:cNvPr id="294" name="Oval 299"/>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5" name="Rectangle 300"/>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91" name="Group 301"/>
            <p:cNvGrpSpPr>
              <a:grpSpLocks/>
            </p:cNvGrpSpPr>
            <p:nvPr/>
          </p:nvGrpSpPr>
          <p:grpSpPr bwMode="auto">
            <a:xfrm>
              <a:off x="1908" y="3141"/>
              <a:ext cx="378" cy="246"/>
              <a:chOff x="2394" y="3096"/>
              <a:chExt cx="378" cy="246"/>
            </a:xfrm>
          </p:grpSpPr>
          <p:sp>
            <p:nvSpPr>
              <p:cNvPr id="292" name="Oval 302"/>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3" name="Rectangle 303"/>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grpSp>
        <p:nvGrpSpPr>
          <p:cNvPr id="302" name="Group 304"/>
          <p:cNvGrpSpPr>
            <a:grpSpLocks/>
          </p:cNvGrpSpPr>
          <p:nvPr/>
        </p:nvGrpSpPr>
        <p:grpSpPr bwMode="auto">
          <a:xfrm>
            <a:off x="3740150" y="4571454"/>
            <a:ext cx="3114675" cy="288925"/>
            <a:chOff x="744" y="2740"/>
            <a:chExt cx="1962" cy="182"/>
          </a:xfrm>
        </p:grpSpPr>
        <p:grpSp>
          <p:nvGrpSpPr>
            <p:cNvPr id="303" name="Group 305"/>
            <p:cNvGrpSpPr>
              <a:grpSpLocks/>
            </p:cNvGrpSpPr>
            <p:nvPr/>
          </p:nvGrpSpPr>
          <p:grpSpPr bwMode="auto">
            <a:xfrm>
              <a:off x="744" y="2761"/>
              <a:ext cx="225" cy="155"/>
              <a:chOff x="2208" y="3019"/>
              <a:chExt cx="225" cy="155"/>
            </a:xfrm>
          </p:grpSpPr>
          <p:sp>
            <p:nvSpPr>
              <p:cNvPr id="310" name="Freeform 30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1" name="Line 307"/>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04" name="Group 308"/>
            <p:cNvGrpSpPr>
              <a:grpSpLocks/>
            </p:cNvGrpSpPr>
            <p:nvPr/>
          </p:nvGrpSpPr>
          <p:grpSpPr bwMode="auto">
            <a:xfrm>
              <a:off x="1641" y="2740"/>
              <a:ext cx="225" cy="155"/>
              <a:chOff x="2208" y="3019"/>
              <a:chExt cx="225" cy="155"/>
            </a:xfrm>
          </p:grpSpPr>
          <p:sp>
            <p:nvSpPr>
              <p:cNvPr id="308" name="Freeform 30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09" name="Line 310"/>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05" name="Group 311"/>
            <p:cNvGrpSpPr>
              <a:grpSpLocks/>
            </p:cNvGrpSpPr>
            <p:nvPr/>
          </p:nvGrpSpPr>
          <p:grpSpPr bwMode="auto">
            <a:xfrm>
              <a:off x="2481" y="2767"/>
              <a:ext cx="225" cy="155"/>
              <a:chOff x="2208" y="3019"/>
              <a:chExt cx="225" cy="155"/>
            </a:xfrm>
          </p:grpSpPr>
          <p:sp>
            <p:nvSpPr>
              <p:cNvPr id="306" name="Freeform 312"/>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07" name="Line 313"/>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12" name="Group 314"/>
          <p:cNvGrpSpPr>
            <a:grpSpLocks/>
          </p:cNvGrpSpPr>
          <p:nvPr/>
        </p:nvGrpSpPr>
        <p:grpSpPr bwMode="auto">
          <a:xfrm>
            <a:off x="4233863" y="5449342"/>
            <a:ext cx="1455737" cy="471487"/>
            <a:chOff x="1055" y="3293"/>
            <a:chExt cx="917" cy="297"/>
          </a:xfrm>
        </p:grpSpPr>
        <p:grpSp>
          <p:nvGrpSpPr>
            <p:cNvPr id="313" name="Group 315"/>
            <p:cNvGrpSpPr>
              <a:grpSpLocks/>
            </p:cNvGrpSpPr>
            <p:nvPr/>
          </p:nvGrpSpPr>
          <p:grpSpPr bwMode="auto">
            <a:xfrm rot="-5751861">
              <a:off x="1020" y="3328"/>
              <a:ext cx="225" cy="155"/>
              <a:chOff x="2208" y="3019"/>
              <a:chExt cx="225" cy="155"/>
            </a:xfrm>
          </p:grpSpPr>
          <p:sp>
            <p:nvSpPr>
              <p:cNvPr id="317" name="Freeform 31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8" name="Line 317"/>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14" name="Group 318"/>
            <p:cNvGrpSpPr>
              <a:grpSpLocks/>
            </p:cNvGrpSpPr>
            <p:nvPr/>
          </p:nvGrpSpPr>
          <p:grpSpPr bwMode="auto">
            <a:xfrm rot="-5035734">
              <a:off x="1782" y="3400"/>
              <a:ext cx="225" cy="155"/>
              <a:chOff x="2208" y="3019"/>
              <a:chExt cx="225" cy="155"/>
            </a:xfrm>
          </p:grpSpPr>
          <p:sp>
            <p:nvSpPr>
              <p:cNvPr id="315" name="Freeform 31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6" name="Line 320"/>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19" name="Group 321"/>
          <p:cNvGrpSpPr>
            <a:grpSpLocks/>
          </p:cNvGrpSpPr>
          <p:nvPr/>
        </p:nvGrpSpPr>
        <p:grpSpPr bwMode="auto">
          <a:xfrm>
            <a:off x="3506788" y="4506367"/>
            <a:ext cx="3081337" cy="342900"/>
            <a:chOff x="597" y="2699"/>
            <a:chExt cx="1941" cy="216"/>
          </a:xfrm>
        </p:grpSpPr>
        <p:sp>
          <p:nvSpPr>
            <p:cNvPr id="320" name="Rectangle 322"/>
            <p:cNvSpPr>
              <a:spLocks noChangeArrowheads="1"/>
            </p:cNvSpPr>
            <p:nvPr/>
          </p:nvSpPr>
          <p:spPr bwMode="auto">
            <a:xfrm>
              <a:off x="597" y="2708"/>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1" name="Rectangle 323"/>
            <p:cNvSpPr>
              <a:spLocks noChangeArrowheads="1"/>
            </p:cNvSpPr>
            <p:nvPr/>
          </p:nvSpPr>
          <p:spPr bwMode="auto">
            <a:xfrm>
              <a:off x="1512" y="269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2" name="Rectangle 324"/>
            <p:cNvSpPr>
              <a:spLocks noChangeArrowheads="1"/>
            </p:cNvSpPr>
            <p:nvPr/>
          </p:nvSpPr>
          <p:spPr bwMode="auto">
            <a:xfrm>
              <a:off x="2361" y="2723"/>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grpSp>
      <p:grpSp>
        <p:nvGrpSpPr>
          <p:cNvPr id="323" name="Group 325"/>
          <p:cNvGrpSpPr>
            <a:grpSpLocks/>
          </p:cNvGrpSpPr>
          <p:nvPr/>
        </p:nvGrpSpPr>
        <p:grpSpPr bwMode="auto">
          <a:xfrm>
            <a:off x="4211638" y="5711279"/>
            <a:ext cx="1504950" cy="433388"/>
            <a:chOff x="1041" y="3458"/>
            <a:chExt cx="948" cy="273"/>
          </a:xfrm>
        </p:grpSpPr>
        <p:sp>
          <p:nvSpPr>
            <p:cNvPr id="324" name="Rectangle 326"/>
            <p:cNvSpPr>
              <a:spLocks noChangeArrowheads="1"/>
            </p:cNvSpPr>
            <p:nvPr/>
          </p:nvSpPr>
          <p:spPr bwMode="auto">
            <a:xfrm>
              <a:off x="1041" y="3458"/>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5" name="Rectangle 327"/>
            <p:cNvSpPr>
              <a:spLocks noChangeArrowheads="1"/>
            </p:cNvSpPr>
            <p:nvPr/>
          </p:nvSpPr>
          <p:spPr bwMode="auto">
            <a:xfrm>
              <a:off x="1812" y="353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grpSp>
      <p:grpSp>
        <p:nvGrpSpPr>
          <p:cNvPr id="326" name="Group 328"/>
          <p:cNvGrpSpPr>
            <a:grpSpLocks/>
          </p:cNvGrpSpPr>
          <p:nvPr/>
        </p:nvGrpSpPr>
        <p:grpSpPr bwMode="auto">
          <a:xfrm>
            <a:off x="4059238" y="4446042"/>
            <a:ext cx="3389312" cy="1422400"/>
            <a:chOff x="945" y="2661"/>
            <a:chExt cx="2135" cy="896"/>
          </a:xfrm>
        </p:grpSpPr>
        <p:grpSp>
          <p:nvGrpSpPr>
            <p:cNvPr id="327" name="Group 329"/>
            <p:cNvGrpSpPr>
              <a:grpSpLocks/>
            </p:cNvGrpSpPr>
            <p:nvPr/>
          </p:nvGrpSpPr>
          <p:grpSpPr bwMode="auto">
            <a:xfrm rot="-19297203">
              <a:off x="2163" y="3346"/>
              <a:ext cx="225" cy="155"/>
              <a:chOff x="2208" y="3019"/>
              <a:chExt cx="225" cy="155"/>
            </a:xfrm>
          </p:grpSpPr>
          <p:sp>
            <p:nvSpPr>
              <p:cNvPr id="371" name="Freeform 33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72" name="Line 33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28" name="Group 332"/>
            <p:cNvGrpSpPr>
              <a:grpSpLocks/>
            </p:cNvGrpSpPr>
            <p:nvPr/>
          </p:nvGrpSpPr>
          <p:grpSpPr bwMode="auto">
            <a:xfrm rot="-18326862">
              <a:off x="2043" y="3367"/>
              <a:ext cx="225" cy="155"/>
              <a:chOff x="2208" y="3019"/>
              <a:chExt cx="225" cy="155"/>
            </a:xfrm>
          </p:grpSpPr>
          <p:sp>
            <p:nvSpPr>
              <p:cNvPr id="369" name="Freeform 33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70" name="Line 33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29" name="Group 335"/>
            <p:cNvGrpSpPr>
              <a:grpSpLocks/>
            </p:cNvGrpSpPr>
            <p:nvPr/>
          </p:nvGrpSpPr>
          <p:grpSpPr bwMode="auto">
            <a:xfrm rot="-20624264">
              <a:off x="2253" y="3277"/>
              <a:ext cx="225" cy="155"/>
              <a:chOff x="2208" y="3019"/>
              <a:chExt cx="225" cy="155"/>
            </a:xfrm>
          </p:grpSpPr>
          <p:sp>
            <p:nvSpPr>
              <p:cNvPr id="367" name="Freeform 33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8" name="Line 337"/>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0" name="Group 338"/>
            <p:cNvGrpSpPr>
              <a:grpSpLocks/>
            </p:cNvGrpSpPr>
            <p:nvPr/>
          </p:nvGrpSpPr>
          <p:grpSpPr bwMode="auto">
            <a:xfrm>
              <a:off x="1235" y="3265"/>
              <a:ext cx="451" cy="262"/>
              <a:chOff x="1235" y="3265"/>
              <a:chExt cx="451" cy="262"/>
            </a:xfrm>
          </p:grpSpPr>
          <p:grpSp>
            <p:nvGrpSpPr>
              <p:cNvPr id="358" name="Group 339"/>
              <p:cNvGrpSpPr>
                <a:grpSpLocks/>
              </p:cNvGrpSpPr>
              <p:nvPr/>
            </p:nvGrpSpPr>
            <p:grpSpPr bwMode="auto">
              <a:xfrm rot="-19297203">
                <a:off x="1329" y="3313"/>
                <a:ext cx="225" cy="155"/>
                <a:chOff x="2208" y="3019"/>
                <a:chExt cx="225" cy="155"/>
              </a:xfrm>
            </p:grpSpPr>
            <p:sp>
              <p:nvSpPr>
                <p:cNvPr id="365" name="Freeform 34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6" name="Line 34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59" name="Group 342"/>
              <p:cNvGrpSpPr>
                <a:grpSpLocks/>
              </p:cNvGrpSpPr>
              <p:nvPr/>
            </p:nvGrpSpPr>
            <p:grpSpPr bwMode="auto">
              <a:xfrm rot="-20679185">
                <a:off x="1461" y="3265"/>
                <a:ext cx="225" cy="155"/>
                <a:chOff x="2208" y="3019"/>
                <a:chExt cx="225" cy="155"/>
              </a:xfrm>
            </p:grpSpPr>
            <p:sp>
              <p:nvSpPr>
                <p:cNvPr id="363" name="Freeform 34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4" name="Line 34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60" name="Group 345"/>
              <p:cNvGrpSpPr>
                <a:grpSpLocks/>
              </p:cNvGrpSpPr>
              <p:nvPr/>
            </p:nvGrpSpPr>
            <p:grpSpPr bwMode="auto">
              <a:xfrm rot="-18505847">
                <a:off x="1200" y="3337"/>
                <a:ext cx="225" cy="155"/>
                <a:chOff x="2208" y="3019"/>
                <a:chExt cx="225" cy="155"/>
              </a:xfrm>
            </p:grpSpPr>
            <p:sp>
              <p:nvSpPr>
                <p:cNvPr id="361" name="Freeform 34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2" name="Line 347"/>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31" name="Group 348"/>
            <p:cNvGrpSpPr>
              <a:grpSpLocks/>
            </p:cNvGrpSpPr>
            <p:nvPr/>
          </p:nvGrpSpPr>
          <p:grpSpPr bwMode="auto">
            <a:xfrm rot="-26951353">
              <a:off x="1067" y="2721"/>
              <a:ext cx="225" cy="155"/>
              <a:chOff x="2208" y="3019"/>
              <a:chExt cx="225" cy="155"/>
            </a:xfrm>
          </p:grpSpPr>
          <p:sp>
            <p:nvSpPr>
              <p:cNvPr id="356" name="Freeform 34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7" name="Line 350"/>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2" name="Group 351"/>
            <p:cNvGrpSpPr>
              <a:grpSpLocks/>
            </p:cNvGrpSpPr>
            <p:nvPr/>
          </p:nvGrpSpPr>
          <p:grpSpPr bwMode="auto">
            <a:xfrm rot="-28333334">
              <a:off x="910" y="2717"/>
              <a:ext cx="225" cy="155"/>
              <a:chOff x="2208" y="3019"/>
              <a:chExt cx="225" cy="155"/>
            </a:xfrm>
          </p:grpSpPr>
          <p:sp>
            <p:nvSpPr>
              <p:cNvPr id="354" name="Freeform 352"/>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5" name="Line 353"/>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3" name="Group 354"/>
            <p:cNvGrpSpPr>
              <a:grpSpLocks/>
            </p:cNvGrpSpPr>
            <p:nvPr/>
          </p:nvGrpSpPr>
          <p:grpSpPr bwMode="auto">
            <a:xfrm rot="-26159996">
              <a:off x="1186" y="2790"/>
              <a:ext cx="225" cy="155"/>
              <a:chOff x="2208" y="3019"/>
              <a:chExt cx="225" cy="155"/>
            </a:xfrm>
          </p:grpSpPr>
          <p:sp>
            <p:nvSpPr>
              <p:cNvPr id="352" name="Freeform 355"/>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3" name="Line 356"/>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4" name="Group 357"/>
            <p:cNvGrpSpPr>
              <a:grpSpLocks/>
            </p:cNvGrpSpPr>
            <p:nvPr/>
          </p:nvGrpSpPr>
          <p:grpSpPr bwMode="auto">
            <a:xfrm rot="-26951353">
              <a:off x="1925" y="2700"/>
              <a:ext cx="225" cy="155"/>
              <a:chOff x="2208" y="3019"/>
              <a:chExt cx="225" cy="155"/>
            </a:xfrm>
          </p:grpSpPr>
          <p:sp>
            <p:nvSpPr>
              <p:cNvPr id="350" name="Freeform 358"/>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1" name="Line 359"/>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5" name="Group 360"/>
            <p:cNvGrpSpPr>
              <a:grpSpLocks/>
            </p:cNvGrpSpPr>
            <p:nvPr/>
          </p:nvGrpSpPr>
          <p:grpSpPr bwMode="auto">
            <a:xfrm rot="-28333334">
              <a:off x="1768" y="2696"/>
              <a:ext cx="225" cy="155"/>
              <a:chOff x="2208" y="3019"/>
              <a:chExt cx="225" cy="155"/>
            </a:xfrm>
          </p:grpSpPr>
          <p:sp>
            <p:nvSpPr>
              <p:cNvPr id="348" name="Freeform 361"/>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9" name="Line 362"/>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6" name="Group 363"/>
            <p:cNvGrpSpPr>
              <a:grpSpLocks/>
            </p:cNvGrpSpPr>
            <p:nvPr/>
          </p:nvGrpSpPr>
          <p:grpSpPr bwMode="auto">
            <a:xfrm rot="-26159996">
              <a:off x="2044" y="2769"/>
              <a:ext cx="225" cy="155"/>
              <a:chOff x="2208" y="3019"/>
              <a:chExt cx="225" cy="155"/>
            </a:xfrm>
          </p:grpSpPr>
          <p:sp>
            <p:nvSpPr>
              <p:cNvPr id="346" name="Freeform 364"/>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7" name="Line 365"/>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7" name="Group 366"/>
            <p:cNvGrpSpPr>
              <a:grpSpLocks/>
            </p:cNvGrpSpPr>
            <p:nvPr/>
          </p:nvGrpSpPr>
          <p:grpSpPr bwMode="auto">
            <a:xfrm rot="-26951353">
              <a:off x="2771" y="2727"/>
              <a:ext cx="225" cy="155"/>
              <a:chOff x="2208" y="3019"/>
              <a:chExt cx="225" cy="155"/>
            </a:xfrm>
          </p:grpSpPr>
          <p:sp>
            <p:nvSpPr>
              <p:cNvPr id="344" name="Freeform 367"/>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5" name="Line 368"/>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8" name="Group 369"/>
            <p:cNvGrpSpPr>
              <a:grpSpLocks/>
            </p:cNvGrpSpPr>
            <p:nvPr/>
          </p:nvGrpSpPr>
          <p:grpSpPr bwMode="auto">
            <a:xfrm rot="-28333334">
              <a:off x="2614" y="2723"/>
              <a:ext cx="225" cy="155"/>
              <a:chOff x="2208" y="3019"/>
              <a:chExt cx="225" cy="155"/>
            </a:xfrm>
          </p:grpSpPr>
          <p:sp>
            <p:nvSpPr>
              <p:cNvPr id="342" name="Freeform 37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3" name="Line 37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9" name="Group 372"/>
            <p:cNvGrpSpPr>
              <a:grpSpLocks/>
            </p:cNvGrpSpPr>
            <p:nvPr/>
          </p:nvGrpSpPr>
          <p:grpSpPr bwMode="auto">
            <a:xfrm rot="-26159996">
              <a:off x="2890" y="2796"/>
              <a:ext cx="225" cy="155"/>
              <a:chOff x="2208" y="3019"/>
              <a:chExt cx="225" cy="155"/>
            </a:xfrm>
          </p:grpSpPr>
          <p:sp>
            <p:nvSpPr>
              <p:cNvPr id="340" name="Freeform 37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1" name="Line 37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cxnSp>
        <p:nvCxnSpPr>
          <p:cNvPr id="373" name="Straight Connector 372"/>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374" name="TextBox 373"/>
          <p:cNvSpPr txBox="1"/>
          <p:nvPr/>
        </p:nvSpPr>
        <p:spPr>
          <a:xfrm>
            <a:off x="3441438" y="188640"/>
            <a:ext cx="1467902" cy="369332"/>
          </a:xfrm>
          <a:prstGeom prst="rect">
            <a:avLst/>
          </a:prstGeom>
          <a:noFill/>
        </p:spPr>
        <p:txBody>
          <a:bodyPr wrap="none" rtlCol="0">
            <a:spAutoFit/>
          </a:bodyPr>
          <a:lstStyle/>
          <a:p>
            <a:r>
              <a:rPr lang="pt-BR" dirty="0" err="1">
                <a:solidFill>
                  <a:srgbClr val="7030A0"/>
                </a:solidFill>
                <a:latin typeface="Arial Rounded MT Bold" panose="020F0704030504030204" pitchFamily="34" charset="0"/>
              </a:rPr>
              <a:t>SYBRgreen</a:t>
            </a:r>
            <a:endParaRPr lang="pt-BR" dirty="0">
              <a:solidFill>
                <a:srgbClr val="7030A0"/>
              </a:solidFill>
              <a:latin typeface="Arial Rounded MT Bold" panose="020F0704030504030204" pitchFamily="34" charset="0"/>
            </a:endParaRPr>
          </a:p>
        </p:txBody>
      </p:sp>
      <p:sp>
        <p:nvSpPr>
          <p:cNvPr id="375" name="TextBox 374"/>
          <p:cNvSpPr txBox="1"/>
          <p:nvPr/>
        </p:nvSpPr>
        <p:spPr>
          <a:xfrm>
            <a:off x="5058820" y="188640"/>
            <a:ext cx="3265894" cy="923330"/>
          </a:xfrm>
          <a:prstGeom prst="rect">
            <a:avLst/>
          </a:prstGeom>
          <a:noFill/>
        </p:spPr>
        <p:txBody>
          <a:bodyPr wrap="none" rtlCol="0">
            <a:spAutoFit/>
          </a:bodyPr>
          <a:lstStyle/>
          <a:p>
            <a:pPr marL="285750" indent="-285750">
              <a:buFont typeface="Arial" panose="020B0604020202020204" pitchFamily="34" charset="0"/>
              <a:buChar char="•"/>
            </a:pPr>
            <a:r>
              <a:rPr lang="pt-BR" dirty="0" err="1">
                <a:solidFill>
                  <a:srgbClr val="7030A0"/>
                </a:solidFill>
                <a:latin typeface="Arial Rounded MT Bold" panose="020F0704030504030204" pitchFamily="34" charset="0"/>
              </a:rPr>
              <a:t>dsDNA</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intercalating</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dye</a:t>
            </a:r>
            <a:endParaRPr lang="pt-BR" dirty="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err="1">
                <a:solidFill>
                  <a:srgbClr val="7030A0"/>
                </a:solidFill>
                <a:latin typeface="Arial Rounded MT Bold" panose="020F0704030504030204" pitchFamily="34" charset="0"/>
              </a:rPr>
              <a:t>Unspecific</a:t>
            </a:r>
            <a:r>
              <a:rPr lang="pt-BR" dirty="0">
                <a:solidFill>
                  <a:srgbClr val="7030A0"/>
                </a:solidFill>
                <a:latin typeface="Arial Rounded MT Bold" panose="020F0704030504030204" pitchFamily="34" charset="0"/>
              </a:rPr>
              <a:t> (</a:t>
            </a:r>
            <a:r>
              <a:rPr lang="pt-BR" dirty="0" err="1">
                <a:solidFill>
                  <a:srgbClr val="7030A0"/>
                </a:solidFill>
                <a:latin typeface="Arial Rounded MT Bold" panose="020F0704030504030204" pitchFamily="34" charset="0"/>
              </a:rPr>
              <a:t>optimization</a:t>
            </a:r>
            <a:r>
              <a:rPr lang="pt-BR" dirty="0">
                <a:solidFill>
                  <a:srgbClr val="7030A0"/>
                </a:solidFill>
                <a:latin typeface="Arial Rounded MT Bold" panose="020F0704030504030204" pitchFamily="34" charset="0"/>
              </a:rPr>
              <a:t>)</a:t>
            </a:r>
          </a:p>
          <a:p>
            <a:pPr marL="285750" indent="-285750">
              <a:buFont typeface="Arial" panose="020B0604020202020204" pitchFamily="34" charset="0"/>
              <a:buChar char="•"/>
            </a:pPr>
            <a:r>
              <a:rPr lang="pt-BR" dirty="0" err="1">
                <a:solidFill>
                  <a:srgbClr val="7030A0"/>
                </a:solidFill>
                <a:latin typeface="Arial Rounded MT Bold" panose="020F0704030504030204" pitchFamily="34" charset="0"/>
              </a:rPr>
              <a:t>cheap</a:t>
            </a:r>
            <a:endParaRPr lang="pt-BR" dirty="0"/>
          </a:p>
        </p:txBody>
      </p:sp>
      <p:pic>
        <p:nvPicPr>
          <p:cNvPr id="376" name="Picture 375" descr="http://lapoge.ufsc.br/files/fotos/foto_51e1813dabdbf6.512027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760" y="520039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41"/>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
                                        </p:tgtEl>
                                        <p:attrNameLst>
                                          <p:attrName>style.visibility</p:attrName>
                                        </p:attrNameLst>
                                      </p:cBhvr>
                                      <p:to>
                                        <p:strVal val="visible"/>
                                      </p:to>
                                    </p:set>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131"/>
                                        </p:tgtEl>
                                        <p:attrNameLst>
                                          <p:attrName>style.visibility</p:attrName>
                                        </p:attrNameLst>
                                      </p:cBhvr>
                                      <p:to>
                                        <p:strVal val="visible"/>
                                      </p:to>
                                    </p:set>
                                    <p:anim calcmode="lin" valueType="num">
                                      <p:cBhvr additive="base">
                                        <p:cTn id="34" dur="500" fill="hold"/>
                                        <p:tgtEl>
                                          <p:spTgt spid="131"/>
                                        </p:tgtEl>
                                        <p:attrNameLst>
                                          <p:attrName>ppt_x</p:attrName>
                                        </p:attrNameLst>
                                      </p:cBhvr>
                                      <p:tavLst>
                                        <p:tav tm="0">
                                          <p:val>
                                            <p:strVal val="1+#ppt_w/2"/>
                                          </p:val>
                                        </p:tav>
                                        <p:tav tm="100000">
                                          <p:val>
                                            <p:strVal val="#ppt_x"/>
                                          </p:val>
                                        </p:tav>
                                      </p:tavLst>
                                    </p:anim>
                                    <p:anim calcmode="lin" valueType="num">
                                      <p:cBhvr additive="base">
                                        <p:cTn id="35" dur="500" fill="hold"/>
                                        <p:tgtEl>
                                          <p:spTgt spid="13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right)">
                                      <p:cBhvr>
                                        <p:cTn id="39" dur="500"/>
                                        <p:tgtEl>
                                          <p:spTgt spid="86"/>
                                        </p:tgtEl>
                                      </p:cBhvr>
                                    </p:animEffect>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134"/>
                                        </p:tgtEl>
                                        <p:attrNameLst>
                                          <p:attrName>style.visibility</p:attrName>
                                        </p:attrNameLst>
                                      </p:cBhvr>
                                      <p:to>
                                        <p:strVal val="visible"/>
                                      </p:to>
                                    </p:set>
                                    <p:anim calcmode="lin" valueType="num">
                                      <p:cBhvr additive="base">
                                        <p:cTn id="43" dur="500" fill="hold"/>
                                        <p:tgtEl>
                                          <p:spTgt spid="134"/>
                                        </p:tgtEl>
                                        <p:attrNameLst>
                                          <p:attrName>ppt_x</p:attrName>
                                        </p:attrNameLst>
                                      </p:cBhvr>
                                      <p:tavLst>
                                        <p:tav tm="0">
                                          <p:val>
                                            <p:strVal val="0-#ppt_w/2"/>
                                          </p:val>
                                        </p:tav>
                                        <p:tav tm="100000">
                                          <p:val>
                                            <p:strVal val="#ppt_x"/>
                                          </p:val>
                                        </p:tav>
                                      </p:tavLst>
                                    </p:anim>
                                    <p:anim calcmode="lin" valueType="num">
                                      <p:cBhvr additive="base">
                                        <p:cTn id="44" dur="500" fill="hold"/>
                                        <p:tgtEl>
                                          <p:spTgt spid="13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3000"/>
                            </p:stCondLst>
                            <p:childTnLst>
                              <p:par>
                                <p:cTn id="50" presetID="2" presetClass="entr" presetSubtype="9" fill="hold" nodeType="afterEffect">
                                  <p:stCondLst>
                                    <p:cond delay="0"/>
                                  </p:stCondLst>
                                  <p:childTnLst>
                                    <p:set>
                                      <p:cBhvr>
                                        <p:cTn id="51" dur="1" fill="hold">
                                          <p:stCondLst>
                                            <p:cond delay="0"/>
                                          </p:stCondLst>
                                        </p:cTn>
                                        <p:tgtEl>
                                          <p:spTgt spid="271"/>
                                        </p:tgtEl>
                                        <p:attrNameLst>
                                          <p:attrName>style.visibility</p:attrName>
                                        </p:attrNameLst>
                                      </p:cBhvr>
                                      <p:to>
                                        <p:strVal val="visible"/>
                                      </p:to>
                                    </p:set>
                                    <p:anim calcmode="lin" valueType="num">
                                      <p:cBhvr additive="base">
                                        <p:cTn id="52" dur="500" fill="hold"/>
                                        <p:tgtEl>
                                          <p:spTgt spid="271"/>
                                        </p:tgtEl>
                                        <p:attrNameLst>
                                          <p:attrName>ppt_x</p:attrName>
                                        </p:attrNameLst>
                                      </p:cBhvr>
                                      <p:tavLst>
                                        <p:tav tm="0">
                                          <p:val>
                                            <p:strVal val="0-#ppt_w/2"/>
                                          </p:val>
                                        </p:tav>
                                        <p:tav tm="100000">
                                          <p:val>
                                            <p:strVal val="#ppt_x"/>
                                          </p:val>
                                        </p:tav>
                                      </p:tavLst>
                                    </p:anim>
                                    <p:anim calcmode="lin" valueType="num">
                                      <p:cBhvr additive="base">
                                        <p:cTn id="53" dur="500" fill="hold"/>
                                        <p:tgtEl>
                                          <p:spTgt spid="271"/>
                                        </p:tgtEl>
                                        <p:attrNameLst>
                                          <p:attrName>ppt_y</p:attrName>
                                        </p:attrNameLst>
                                      </p:cBhvr>
                                      <p:tavLst>
                                        <p:tav tm="0">
                                          <p:val>
                                            <p:strVal val="0-#ppt_h/2"/>
                                          </p:val>
                                        </p:tav>
                                        <p:tav tm="100000">
                                          <p:val>
                                            <p:strVal val="#ppt_y"/>
                                          </p:val>
                                        </p:tav>
                                      </p:tavLst>
                                    </p:anim>
                                  </p:childTnLst>
                                </p:cTn>
                              </p:par>
                            </p:childTnLst>
                          </p:cTn>
                        </p:par>
                        <p:par>
                          <p:cTn id="54" fill="hold">
                            <p:stCondLst>
                              <p:cond delay="3500"/>
                            </p:stCondLst>
                            <p:childTnLst>
                              <p:par>
                                <p:cTn id="55" presetID="2" presetClass="entr" presetSubtype="6" fill="hold" nodeType="afterEffect">
                                  <p:stCondLst>
                                    <p:cond delay="0"/>
                                  </p:stCondLst>
                                  <p:childTnLst>
                                    <p:set>
                                      <p:cBhvr>
                                        <p:cTn id="56" dur="1" fill="hold">
                                          <p:stCondLst>
                                            <p:cond delay="0"/>
                                          </p:stCondLst>
                                        </p:cTn>
                                        <p:tgtEl>
                                          <p:spTgt spid="274"/>
                                        </p:tgtEl>
                                        <p:attrNameLst>
                                          <p:attrName>style.visibility</p:attrName>
                                        </p:attrNameLst>
                                      </p:cBhvr>
                                      <p:to>
                                        <p:strVal val="visible"/>
                                      </p:to>
                                    </p:set>
                                    <p:anim calcmode="lin" valueType="num">
                                      <p:cBhvr additive="base">
                                        <p:cTn id="57" dur="500" fill="hold"/>
                                        <p:tgtEl>
                                          <p:spTgt spid="274"/>
                                        </p:tgtEl>
                                        <p:attrNameLst>
                                          <p:attrName>ppt_x</p:attrName>
                                        </p:attrNameLst>
                                      </p:cBhvr>
                                      <p:tavLst>
                                        <p:tav tm="0">
                                          <p:val>
                                            <p:strVal val="1+#ppt_w/2"/>
                                          </p:val>
                                        </p:tav>
                                        <p:tav tm="100000">
                                          <p:val>
                                            <p:strVal val="#ppt_x"/>
                                          </p:val>
                                        </p:tav>
                                      </p:tavLst>
                                    </p:anim>
                                    <p:anim calcmode="lin" valueType="num">
                                      <p:cBhvr additive="base">
                                        <p:cTn id="58" dur="500" fill="hold"/>
                                        <p:tgtEl>
                                          <p:spTgt spid="274"/>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1" presetClass="entr" presetSubtype="0" fill="hold" nodeType="afterEffect">
                                  <p:stCondLst>
                                    <p:cond delay="0"/>
                                  </p:stCondLst>
                                  <p:childTnLst>
                                    <p:set>
                                      <p:cBhvr>
                                        <p:cTn id="61" dur="1" fill="hold">
                                          <p:stCondLst>
                                            <p:cond delay="499"/>
                                          </p:stCondLst>
                                        </p:cTn>
                                        <p:tgtEl>
                                          <p:spTgt spid="277"/>
                                        </p:tgtEl>
                                        <p:attrNameLst>
                                          <p:attrName>style.visibility</p:attrName>
                                        </p:attrNameLst>
                                      </p:cBhvr>
                                      <p:to>
                                        <p:strVal val="visible"/>
                                      </p:to>
                                    </p:set>
                                  </p:childTnLst>
                                </p:cTn>
                              </p:par>
                            </p:childTnLst>
                          </p:cTn>
                        </p:par>
                        <p:par>
                          <p:cTn id="62" fill="hold">
                            <p:stCondLst>
                              <p:cond delay="4500"/>
                            </p:stCondLst>
                            <p:childTnLst>
                              <p:par>
                                <p:cTn id="63" presetID="2" presetClass="entr" presetSubtype="4" fill="hold" nodeType="afterEffect">
                                  <p:stCondLst>
                                    <p:cond delay="0"/>
                                  </p:stCondLst>
                                  <p:childTnLst>
                                    <p:set>
                                      <p:cBhvr>
                                        <p:cTn id="64" dur="1" fill="hold">
                                          <p:stCondLst>
                                            <p:cond delay="0"/>
                                          </p:stCondLst>
                                        </p:cTn>
                                        <p:tgtEl>
                                          <p:spTgt spid="280"/>
                                        </p:tgtEl>
                                        <p:attrNameLst>
                                          <p:attrName>style.visibility</p:attrName>
                                        </p:attrNameLst>
                                      </p:cBhvr>
                                      <p:to>
                                        <p:strVal val="visible"/>
                                      </p:to>
                                    </p:set>
                                    <p:anim calcmode="lin" valueType="num">
                                      <p:cBhvr additive="base">
                                        <p:cTn id="65" dur="500" fill="hold"/>
                                        <p:tgtEl>
                                          <p:spTgt spid="280"/>
                                        </p:tgtEl>
                                        <p:attrNameLst>
                                          <p:attrName>ppt_x</p:attrName>
                                        </p:attrNameLst>
                                      </p:cBhvr>
                                      <p:tavLst>
                                        <p:tav tm="0">
                                          <p:val>
                                            <p:strVal val="#ppt_x"/>
                                          </p:val>
                                        </p:tav>
                                        <p:tav tm="100000">
                                          <p:val>
                                            <p:strVal val="#ppt_x"/>
                                          </p:val>
                                        </p:tav>
                                      </p:tavLst>
                                    </p:anim>
                                    <p:anim calcmode="lin" valueType="num">
                                      <p:cBhvr additive="base">
                                        <p:cTn id="66" dur="500" fill="hold"/>
                                        <p:tgtEl>
                                          <p:spTgt spid="280"/>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2" presetClass="entr" presetSubtype="2" fill="hold" nodeType="afterEffect">
                                  <p:stCondLst>
                                    <p:cond delay="0"/>
                                  </p:stCondLst>
                                  <p:childTnLst>
                                    <p:set>
                                      <p:cBhvr>
                                        <p:cTn id="69" dur="1" fill="hold">
                                          <p:stCondLst>
                                            <p:cond delay="0"/>
                                          </p:stCondLst>
                                        </p:cTn>
                                        <p:tgtEl>
                                          <p:spTgt spid="283"/>
                                        </p:tgtEl>
                                        <p:attrNameLst>
                                          <p:attrName>style.visibility</p:attrName>
                                        </p:attrNameLst>
                                      </p:cBhvr>
                                      <p:to>
                                        <p:strVal val="visible"/>
                                      </p:to>
                                    </p:set>
                                    <p:anim calcmode="lin" valueType="num">
                                      <p:cBhvr additive="base">
                                        <p:cTn id="70" dur="500" fill="hold"/>
                                        <p:tgtEl>
                                          <p:spTgt spid="283"/>
                                        </p:tgtEl>
                                        <p:attrNameLst>
                                          <p:attrName>ppt_x</p:attrName>
                                        </p:attrNameLst>
                                      </p:cBhvr>
                                      <p:tavLst>
                                        <p:tav tm="0">
                                          <p:val>
                                            <p:strVal val="1+#ppt_w/2"/>
                                          </p:val>
                                        </p:tav>
                                        <p:tav tm="100000">
                                          <p:val>
                                            <p:strVal val="#ppt_x"/>
                                          </p:val>
                                        </p:tav>
                                      </p:tavLst>
                                    </p:anim>
                                    <p:anim calcmode="lin" valueType="num">
                                      <p:cBhvr additive="base">
                                        <p:cTn id="71" dur="500" fill="hold"/>
                                        <p:tgtEl>
                                          <p:spTgt spid="28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up)">
                                      <p:cBhvr>
                                        <p:cTn id="76" dur="500"/>
                                        <p:tgtEl>
                                          <p:spTgt spid="4"/>
                                        </p:tgtEl>
                                      </p:cBhvr>
                                    </p:animEffect>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499"/>
                                          </p:stCondLst>
                                        </p:cTn>
                                        <p:tgtEl>
                                          <p:spTgt spid="40"/>
                                        </p:tgtEl>
                                        <p:attrNameLst>
                                          <p:attrName>style.visibility</p:attrName>
                                        </p:attrNameLst>
                                      </p:cBhvr>
                                      <p:to>
                                        <p:strVal val="visible"/>
                                      </p:to>
                                    </p:set>
                                  </p:childTnLst>
                                </p:cTn>
                              </p:par>
                            </p:childTnLst>
                          </p:cTn>
                        </p:par>
                        <p:par>
                          <p:cTn id="80" fill="hold">
                            <p:stCondLst>
                              <p:cond delay="1000"/>
                            </p:stCondLst>
                            <p:childTnLst>
                              <p:par>
                                <p:cTn id="81" presetID="1" presetClass="entr" presetSubtype="0" fill="hold" nodeType="afterEffect">
                                  <p:stCondLst>
                                    <p:cond delay="0"/>
                                  </p:stCondLst>
                                  <p:childTnLst>
                                    <p:set>
                                      <p:cBhvr>
                                        <p:cTn id="82" dur="1" fill="hold">
                                          <p:stCondLst>
                                            <p:cond delay="499"/>
                                          </p:stCondLst>
                                        </p:cTn>
                                        <p:tgtEl>
                                          <p:spTgt spid="137"/>
                                        </p:tgtEl>
                                        <p:attrNameLst>
                                          <p:attrName>style.visibility</p:attrName>
                                        </p:attrNameLst>
                                      </p:cBhvr>
                                      <p:to>
                                        <p:strVal val="visible"/>
                                      </p:to>
                                    </p:set>
                                  </p:childTnLst>
                                </p:cTn>
                              </p:par>
                            </p:childTnLst>
                          </p:cTn>
                        </p:par>
                        <p:par>
                          <p:cTn id="83" fill="hold">
                            <p:stCondLst>
                              <p:cond delay="1500"/>
                            </p:stCondLst>
                            <p:childTnLst>
                              <p:par>
                                <p:cTn id="84" presetID="1" presetClass="entr" presetSubtype="0" fill="hold" nodeType="afterEffect">
                                  <p:stCondLst>
                                    <p:cond delay="0"/>
                                  </p:stCondLst>
                                  <p:childTnLst>
                                    <p:set>
                                      <p:cBhvr>
                                        <p:cTn id="85" dur="1" fill="hold">
                                          <p:stCondLst>
                                            <p:cond delay="499"/>
                                          </p:stCondLst>
                                        </p:cTn>
                                        <p:tgtEl>
                                          <p:spTgt spid="141"/>
                                        </p:tgtEl>
                                        <p:attrNameLst>
                                          <p:attrName>style.visibility</p:attrName>
                                        </p:attrNameLst>
                                      </p:cBhvr>
                                      <p:to>
                                        <p:strVal val="visible"/>
                                      </p:to>
                                    </p:set>
                                  </p:childTnLst>
                                </p:cTn>
                              </p:par>
                            </p:childTnLst>
                          </p:cTn>
                        </p:par>
                        <p:par>
                          <p:cTn id="86" fill="hold">
                            <p:stCondLst>
                              <p:cond delay="2000"/>
                            </p:stCondLst>
                            <p:childTnLst>
                              <p:par>
                                <p:cTn id="87" presetID="2" presetClass="entr" presetSubtype="2" fill="hold" nodeType="afterEffect">
                                  <p:stCondLst>
                                    <p:cond delay="0"/>
                                  </p:stCondLst>
                                  <p:childTnLst>
                                    <p:set>
                                      <p:cBhvr>
                                        <p:cTn id="88" dur="1" fill="hold">
                                          <p:stCondLst>
                                            <p:cond delay="0"/>
                                          </p:stCondLst>
                                        </p:cTn>
                                        <p:tgtEl>
                                          <p:spTgt spid="145"/>
                                        </p:tgtEl>
                                        <p:attrNameLst>
                                          <p:attrName>style.visibility</p:attrName>
                                        </p:attrNameLst>
                                      </p:cBhvr>
                                      <p:to>
                                        <p:strVal val="visible"/>
                                      </p:to>
                                    </p:set>
                                    <p:anim calcmode="lin" valueType="num">
                                      <p:cBhvr additive="base">
                                        <p:cTn id="89" dur="500" fill="hold"/>
                                        <p:tgtEl>
                                          <p:spTgt spid="145"/>
                                        </p:tgtEl>
                                        <p:attrNameLst>
                                          <p:attrName>ppt_x</p:attrName>
                                        </p:attrNameLst>
                                      </p:cBhvr>
                                      <p:tavLst>
                                        <p:tav tm="0">
                                          <p:val>
                                            <p:strVal val="1+#ppt_w/2"/>
                                          </p:val>
                                        </p:tav>
                                        <p:tav tm="100000">
                                          <p:val>
                                            <p:strVal val="#ppt_x"/>
                                          </p:val>
                                        </p:tav>
                                      </p:tavLst>
                                    </p:anim>
                                    <p:anim calcmode="lin" valueType="num">
                                      <p:cBhvr additive="base">
                                        <p:cTn id="90" dur="500" fill="hold"/>
                                        <p:tgtEl>
                                          <p:spTgt spid="145"/>
                                        </p:tgtEl>
                                        <p:attrNameLst>
                                          <p:attrName>ppt_y</p:attrName>
                                        </p:attrNameLst>
                                      </p:cBhvr>
                                      <p:tavLst>
                                        <p:tav tm="0">
                                          <p:val>
                                            <p:strVal val="#ppt_y"/>
                                          </p:val>
                                        </p:tav>
                                        <p:tav tm="100000">
                                          <p:val>
                                            <p:strVal val="#ppt_y"/>
                                          </p:val>
                                        </p:tav>
                                      </p:tavLst>
                                    </p:anim>
                                  </p:childTnLst>
                                </p:cTn>
                              </p:par>
                            </p:childTnLst>
                          </p:cTn>
                        </p:par>
                        <p:par>
                          <p:cTn id="91" fill="hold">
                            <p:stCondLst>
                              <p:cond delay="2500"/>
                            </p:stCondLst>
                            <p:childTnLst>
                              <p:par>
                                <p:cTn id="92" presetID="2" presetClass="entr" presetSubtype="8" fill="hold" nodeType="afterEffect">
                                  <p:stCondLst>
                                    <p:cond delay="0"/>
                                  </p:stCondLst>
                                  <p:childTnLst>
                                    <p:set>
                                      <p:cBhvr>
                                        <p:cTn id="93" dur="1" fill="hold">
                                          <p:stCondLst>
                                            <p:cond delay="0"/>
                                          </p:stCondLst>
                                        </p:cTn>
                                        <p:tgtEl>
                                          <p:spTgt spid="148"/>
                                        </p:tgtEl>
                                        <p:attrNameLst>
                                          <p:attrName>style.visibility</p:attrName>
                                        </p:attrNameLst>
                                      </p:cBhvr>
                                      <p:to>
                                        <p:strVal val="visible"/>
                                      </p:to>
                                    </p:set>
                                    <p:anim calcmode="lin" valueType="num">
                                      <p:cBhvr additive="base">
                                        <p:cTn id="94" dur="500" fill="hold"/>
                                        <p:tgtEl>
                                          <p:spTgt spid="148"/>
                                        </p:tgtEl>
                                        <p:attrNameLst>
                                          <p:attrName>ppt_x</p:attrName>
                                        </p:attrNameLst>
                                      </p:cBhvr>
                                      <p:tavLst>
                                        <p:tav tm="0">
                                          <p:val>
                                            <p:strVal val="0-#ppt_w/2"/>
                                          </p:val>
                                        </p:tav>
                                        <p:tav tm="100000">
                                          <p:val>
                                            <p:strVal val="#ppt_x"/>
                                          </p:val>
                                        </p:tav>
                                      </p:tavLst>
                                    </p:anim>
                                    <p:anim calcmode="lin" valueType="num">
                                      <p:cBhvr additive="base">
                                        <p:cTn id="95" dur="500" fill="hold"/>
                                        <p:tgtEl>
                                          <p:spTgt spid="148"/>
                                        </p:tgtEl>
                                        <p:attrNameLst>
                                          <p:attrName>ppt_y</p:attrName>
                                        </p:attrNameLst>
                                      </p:cBhvr>
                                      <p:tavLst>
                                        <p:tav tm="0">
                                          <p:val>
                                            <p:strVal val="#ppt_y"/>
                                          </p:val>
                                        </p:tav>
                                        <p:tav tm="100000">
                                          <p:val>
                                            <p:strVal val="#ppt_y"/>
                                          </p:val>
                                        </p:tav>
                                      </p:tavLst>
                                    </p:anim>
                                  </p:childTnLst>
                                </p:cTn>
                              </p:par>
                            </p:childTnLst>
                          </p:cTn>
                        </p:par>
                        <p:par>
                          <p:cTn id="96" fill="hold">
                            <p:stCondLst>
                              <p:cond delay="3000"/>
                            </p:stCondLst>
                            <p:childTnLst>
                              <p:par>
                                <p:cTn id="97" presetID="22" presetClass="entr" presetSubtype="8" fill="hold" nodeType="afterEffect">
                                  <p:stCondLst>
                                    <p:cond delay="0"/>
                                  </p:stCondLst>
                                  <p:childTnLst>
                                    <p:set>
                                      <p:cBhvr>
                                        <p:cTn id="98" dur="1" fill="hold">
                                          <p:stCondLst>
                                            <p:cond delay="0"/>
                                          </p:stCondLst>
                                        </p:cTn>
                                        <p:tgtEl>
                                          <p:spTgt spid="151"/>
                                        </p:tgtEl>
                                        <p:attrNameLst>
                                          <p:attrName>style.visibility</p:attrName>
                                        </p:attrNameLst>
                                      </p:cBhvr>
                                      <p:to>
                                        <p:strVal val="visible"/>
                                      </p:to>
                                    </p:set>
                                    <p:animEffect transition="in" filter="wipe(left)">
                                      <p:cBhvr>
                                        <p:cTn id="99" dur="500"/>
                                        <p:tgtEl>
                                          <p:spTgt spid="151"/>
                                        </p:tgtEl>
                                      </p:cBhvr>
                                    </p:animEffect>
                                  </p:childTnLst>
                                </p:cTn>
                              </p:par>
                            </p:childTnLst>
                          </p:cTn>
                        </p:par>
                        <p:par>
                          <p:cTn id="100" fill="hold">
                            <p:stCondLst>
                              <p:cond delay="3500"/>
                            </p:stCondLst>
                            <p:childTnLst>
                              <p:par>
                                <p:cTn id="101" presetID="22" presetClass="entr" presetSubtype="2" fill="hold" nodeType="afterEffect">
                                  <p:stCondLst>
                                    <p:cond delay="0"/>
                                  </p:stCondLst>
                                  <p:childTnLst>
                                    <p:set>
                                      <p:cBhvr>
                                        <p:cTn id="102" dur="1" fill="hold">
                                          <p:stCondLst>
                                            <p:cond delay="0"/>
                                          </p:stCondLst>
                                        </p:cTn>
                                        <p:tgtEl>
                                          <p:spTgt spid="216"/>
                                        </p:tgtEl>
                                        <p:attrNameLst>
                                          <p:attrName>style.visibility</p:attrName>
                                        </p:attrNameLst>
                                      </p:cBhvr>
                                      <p:to>
                                        <p:strVal val="visible"/>
                                      </p:to>
                                    </p:set>
                                    <p:animEffect transition="in" filter="wipe(right)">
                                      <p:cBhvr>
                                        <p:cTn id="103" dur="500"/>
                                        <p:tgtEl>
                                          <p:spTgt spid="216"/>
                                        </p:tgtEl>
                                      </p:cBhvr>
                                    </p:animEffect>
                                  </p:childTnLst>
                                </p:cTn>
                              </p:par>
                            </p:childTnLst>
                          </p:cTn>
                        </p:par>
                        <p:par>
                          <p:cTn id="104" fill="hold">
                            <p:stCondLst>
                              <p:cond delay="4000"/>
                            </p:stCondLst>
                            <p:childTnLst>
                              <p:par>
                                <p:cTn id="105" presetID="1" presetClass="entr" presetSubtype="0" fill="hold" nodeType="afterEffect">
                                  <p:stCondLst>
                                    <p:cond delay="0"/>
                                  </p:stCondLst>
                                  <p:childTnLst>
                                    <p:set>
                                      <p:cBhvr>
                                        <p:cTn id="106" dur="1" fill="hold">
                                          <p:stCondLst>
                                            <p:cond delay="499"/>
                                          </p:stCondLst>
                                        </p:cTn>
                                        <p:tgtEl>
                                          <p:spTgt spid="28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9" fill="hold" nodeType="clickEffect">
                                  <p:stCondLst>
                                    <p:cond delay="0"/>
                                  </p:stCondLst>
                                  <p:childTnLst>
                                    <p:set>
                                      <p:cBhvr>
                                        <p:cTn id="110" dur="1" fill="hold">
                                          <p:stCondLst>
                                            <p:cond delay="0"/>
                                          </p:stCondLst>
                                        </p:cTn>
                                        <p:tgtEl>
                                          <p:spTgt spid="319"/>
                                        </p:tgtEl>
                                        <p:attrNameLst>
                                          <p:attrName>style.visibility</p:attrName>
                                        </p:attrNameLst>
                                      </p:cBhvr>
                                      <p:to>
                                        <p:strVal val="visible"/>
                                      </p:to>
                                    </p:set>
                                    <p:anim calcmode="lin" valueType="num">
                                      <p:cBhvr additive="base">
                                        <p:cTn id="111" dur="500" fill="hold"/>
                                        <p:tgtEl>
                                          <p:spTgt spid="319"/>
                                        </p:tgtEl>
                                        <p:attrNameLst>
                                          <p:attrName>ppt_x</p:attrName>
                                        </p:attrNameLst>
                                      </p:cBhvr>
                                      <p:tavLst>
                                        <p:tav tm="0">
                                          <p:val>
                                            <p:strVal val="0-#ppt_w/2"/>
                                          </p:val>
                                        </p:tav>
                                        <p:tav tm="100000">
                                          <p:val>
                                            <p:strVal val="#ppt_x"/>
                                          </p:val>
                                        </p:tav>
                                      </p:tavLst>
                                    </p:anim>
                                    <p:anim calcmode="lin" valueType="num">
                                      <p:cBhvr additive="base">
                                        <p:cTn id="112" dur="500" fill="hold"/>
                                        <p:tgtEl>
                                          <p:spTgt spid="319"/>
                                        </p:tgtEl>
                                        <p:attrNameLst>
                                          <p:attrName>ppt_y</p:attrName>
                                        </p:attrNameLst>
                                      </p:cBhvr>
                                      <p:tavLst>
                                        <p:tav tm="0">
                                          <p:val>
                                            <p:strVal val="0-#ppt_h/2"/>
                                          </p:val>
                                        </p:tav>
                                        <p:tav tm="100000">
                                          <p:val>
                                            <p:strVal val="#ppt_y"/>
                                          </p:val>
                                        </p:tav>
                                      </p:tavLst>
                                    </p:anim>
                                  </p:childTnLst>
                                </p:cTn>
                              </p:par>
                            </p:childTnLst>
                          </p:cTn>
                        </p:par>
                        <p:par>
                          <p:cTn id="113" fill="hold">
                            <p:stCondLst>
                              <p:cond delay="500"/>
                            </p:stCondLst>
                            <p:childTnLst>
                              <p:par>
                                <p:cTn id="114" presetID="22" presetClass="entr" presetSubtype="2" fill="hold" nodeType="afterEffect">
                                  <p:stCondLst>
                                    <p:cond delay="0"/>
                                  </p:stCondLst>
                                  <p:childTnLst>
                                    <p:set>
                                      <p:cBhvr>
                                        <p:cTn id="115" dur="1" fill="hold">
                                          <p:stCondLst>
                                            <p:cond delay="0"/>
                                          </p:stCondLst>
                                        </p:cTn>
                                        <p:tgtEl>
                                          <p:spTgt spid="302"/>
                                        </p:tgtEl>
                                        <p:attrNameLst>
                                          <p:attrName>style.visibility</p:attrName>
                                        </p:attrNameLst>
                                      </p:cBhvr>
                                      <p:to>
                                        <p:strVal val="visible"/>
                                      </p:to>
                                    </p:set>
                                    <p:animEffect transition="in" filter="wipe(right)">
                                      <p:cBhvr>
                                        <p:cTn id="116" dur="500"/>
                                        <p:tgtEl>
                                          <p:spTgt spid="302"/>
                                        </p:tgtEl>
                                      </p:cBhvr>
                                    </p:animEffect>
                                  </p:childTnLst>
                                </p:cTn>
                              </p:par>
                            </p:childTnLst>
                          </p:cTn>
                        </p:par>
                        <p:par>
                          <p:cTn id="117" fill="hold">
                            <p:stCondLst>
                              <p:cond delay="1000"/>
                            </p:stCondLst>
                            <p:childTnLst>
                              <p:par>
                                <p:cTn id="118" presetID="2" presetClass="entr" presetSubtype="12" fill="hold" nodeType="afterEffect">
                                  <p:stCondLst>
                                    <p:cond delay="0"/>
                                  </p:stCondLst>
                                  <p:childTnLst>
                                    <p:set>
                                      <p:cBhvr>
                                        <p:cTn id="119" dur="1" fill="hold">
                                          <p:stCondLst>
                                            <p:cond delay="0"/>
                                          </p:stCondLst>
                                        </p:cTn>
                                        <p:tgtEl>
                                          <p:spTgt spid="323"/>
                                        </p:tgtEl>
                                        <p:attrNameLst>
                                          <p:attrName>style.visibility</p:attrName>
                                        </p:attrNameLst>
                                      </p:cBhvr>
                                      <p:to>
                                        <p:strVal val="visible"/>
                                      </p:to>
                                    </p:set>
                                    <p:anim calcmode="lin" valueType="num">
                                      <p:cBhvr additive="base">
                                        <p:cTn id="120" dur="500" fill="hold"/>
                                        <p:tgtEl>
                                          <p:spTgt spid="323"/>
                                        </p:tgtEl>
                                        <p:attrNameLst>
                                          <p:attrName>ppt_x</p:attrName>
                                        </p:attrNameLst>
                                      </p:cBhvr>
                                      <p:tavLst>
                                        <p:tav tm="0">
                                          <p:val>
                                            <p:strVal val="0-#ppt_w/2"/>
                                          </p:val>
                                        </p:tav>
                                        <p:tav tm="100000">
                                          <p:val>
                                            <p:strVal val="#ppt_x"/>
                                          </p:val>
                                        </p:tav>
                                      </p:tavLst>
                                    </p:anim>
                                    <p:anim calcmode="lin" valueType="num">
                                      <p:cBhvr additive="base">
                                        <p:cTn id="121" dur="500" fill="hold"/>
                                        <p:tgtEl>
                                          <p:spTgt spid="323"/>
                                        </p:tgtEl>
                                        <p:attrNameLst>
                                          <p:attrName>ppt_y</p:attrName>
                                        </p:attrNameLst>
                                      </p:cBhvr>
                                      <p:tavLst>
                                        <p:tav tm="0">
                                          <p:val>
                                            <p:strVal val="1+#ppt_h/2"/>
                                          </p:val>
                                        </p:tav>
                                        <p:tav tm="100000">
                                          <p:val>
                                            <p:strVal val="#ppt_y"/>
                                          </p:val>
                                        </p:tav>
                                      </p:tavLst>
                                    </p:anim>
                                  </p:childTnLst>
                                </p:cTn>
                              </p:par>
                            </p:childTnLst>
                          </p:cTn>
                        </p:par>
                        <p:par>
                          <p:cTn id="122" fill="hold">
                            <p:stCondLst>
                              <p:cond delay="1500"/>
                            </p:stCondLst>
                            <p:childTnLst>
                              <p:par>
                                <p:cTn id="123" presetID="22" presetClass="entr" presetSubtype="2" fill="hold" nodeType="afterEffect">
                                  <p:stCondLst>
                                    <p:cond delay="0"/>
                                  </p:stCondLst>
                                  <p:childTnLst>
                                    <p:set>
                                      <p:cBhvr>
                                        <p:cTn id="124" dur="1" fill="hold">
                                          <p:stCondLst>
                                            <p:cond delay="0"/>
                                          </p:stCondLst>
                                        </p:cTn>
                                        <p:tgtEl>
                                          <p:spTgt spid="312"/>
                                        </p:tgtEl>
                                        <p:attrNameLst>
                                          <p:attrName>style.visibility</p:attrName>
                                        </p:attrNameLst>
                                      </p:cBhvr>
                                      <p:to>
                                        <p:strVal val="visible"/>
                                      </p:to>
                                    </p:set>
                                    <p:animEffect transition="in" filter="wipe(right)">
                                      <p:cBhvr>
                                        <p:cTn id="125" dur="500"/>
                                        <p:tgtEl>
                                          <p:spTgt spid="312"/>
                                        </p:tgtEl>
                                      </p:cBhvr>
                                    </p:animEffect>
                                  </p:childTnLst>
                                </p:cTn>
                              </p:par>
                            </p:childTnLst>
                          </p:cTn>
                        </p:par>
                        <p:par>
                          <p:cTn id="126" fill="hold">
                            <p:stCondLst>
                              <p:cond delay="2000"/>
                            </p:stCondLst>
                            <p:childTnLst>
                              <p:par>
                                <p:cTn id="127" presetID="1" presetClass="entr" presetSubtype="0" fill="hold" nodeType="afterEffect">
                                  <p:stCondLst>
                                    <p:cond delay="0"/>
                                  </p:stCondLst>
                                  <p:childTnLst>
                                    <p:set>
                                      <p:cBhvr>
                                        <p:cTn id="128" dur="1" fill="hold">
                                          <p:stCondLst>
                                            <p:cond delay="499"/>
                                          </p:stCondLst>
                                        </p:cTn>
                                        <p:tgtEl>
                                          <p:spTgt spid="326"/>
                                        </p:tgtEl>
                                        <p:attrNameLst>
                                          <p:attrName>style.visibility</p:attrName>
                                        </p:attrNameLst>
                                      </p:cBhvr>
                                      <p:to>
                                        <p:strVal val="visible"/>
                                      </p:to>
                                    </p:set>
                                  </p:childTnLst>
                                </p:cTn>
                              </p:par>
                            </p:childTnLst>
                          </p:cTn>
                        </p:par>
                        <p:par>
                          <p:cTn id="129" fill="hold">
                            <p:stCondLst>
                              <p:cond delay="2500"/>
                            </p:stCondLst>
                            <p:childTnLst>
                              <p:par>
                                <p:cTn id="130" presetID="22" presetClass="entr" presetSubtype="1" fill="hold" grpId="0" nodeType="afterEffect">
                                  <p:stCondLst>
                                    <p:cond delay="0"/>
                                  </p:stCondLst>
                                  <p:childTnLst>
                                    <p:set>
                                      <p:cBhvr>
                                        <p:cTn id="131" dur="1" fill="hold">
                                          <p:stCondLst>
                                            <p:cond delay="0"/>
                                          </p:stCondLst>
                                        </p:cTn>
                                        <p:tgtEl>
                                          <p:spTgt spid="269"/>
                                        </p:tgtEl>
                                        <p:attrNameLst>
                                          <p:attrName>style.visibility</p:attrName>
                                        </p:attrNameLst>
                                      </p:cBhvr>
                                      <p:to>
                                        <p:strVal val="visible"/>
                                      </p:to>
                                    </p:set>
                                    <p:animEffect transition="in" filter="wipe(up)">
                                      <p:cBhvr>
                                        <p:cTn id="132"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utoUpdateAnimBg="0"/>
      <p:bldP spid="40" grpId="0" autoUpdateAnimBg="0"/>
      <p:bldP spid="26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890D9DA-D4CE-417B-8A9C-1CE9F6572126}"/>
              </a:ext>
            </a:extLst>
          </p:cNvPr>
          <p:cNvSpPr txBox="1"/>
          <p:nvPr/>
        </p:nvSpPr>
        <p:spPr>
          <a:xfrm>
            <a:off x="107504" y="1052736"/>
            <a:ext cx="8784976" cy="5539978"/>
          </a:xfrm>
          <a:prstGeom prst="rect">
            <a:avLst/>
          </a:prstGeom>
          <a:noFill/>
        </p:spPr>
        <p:txBody>
          <a:bodyPr wrap="square">
            <a:spAutoFit/>
          </a:bodyPr>
          <a:lstStyle/>
          <a:p>
            <a:pPr marL="342900" indent="-342900">
              <a:buFont typeface="Wingdings" panose="05000000000000000000" pitchFamily="2" charset="2"/>
              <a:buChar char="Ø"/>
            </a:pPr>
            <a:r>
              <a:rPr lang="en-US" sz="2400" dirty="0">
                <a:solidFill>
                  <a:srgbClr val="FF0000"/>
                </a:solidFill>
                <a:latin typeface="Times New Roman" panose="02020603050405020304" pitchFamily="18" charset="0"/>
                <a:cs typeface="Times New Roman" panose="02020603050405020304" pitchFamily="18" charset="0"/>
              </a:rPr>
              <a:t>Once the amplification reaction is completed and the fluorescence signals are recorded, the template is melted for the determination of the non-specific bindings.</a:t>
            </a:r>
          </a:p>
          <a:p>
            <a:pPr marL="342900" indent="-342900">
              <a:buFont typeface="Wingdings" panose="05000000000000000000" pitchFamily="2" charset="2"/>
              <a:buChar char="Ø"/>
            </a:pPr>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rgbClr val="00B0F0"/>
                </a:solidFill>
                <a:latin typeface="Times New Roman" panose="02020603050405020304" pitchFamily="18" charset="0"/>
                <a:cs typeface="Times New Roman" panose="02020603050405020304" pitchFamily="18" charset="0"/>
              </a:rPr>
              <a:t>The template is melted using heating, the dye dissociates and the fluorescence signals are reduced</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rgbClr val="002060"/>
                </a:solidFill>
                <a:latin typeface="Times New Roman" panose="02020603050405020304" pitchFamily="18" charset="0"/>
                <a:cs typeface="Times New Roman" panose="02020603050405020304" pitchFamily="18" charset="0"/>
              </a:rPr>
              <a:t>The decreased transition of a wide range fluorescence is reported for the specific product while different heat transition recorded for different short non-specific bands.</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Larger sequences takes more time and higher temperature for melting while non-specific bands melt at a lower temperature and has different melting temperature curves.”</a:t>
            </a:r>
          </a:p>
          <a:p>
            <a:endParaRPr lang="en-US" dirty="0">
              <a:solidFill>
                <a:srgbClr val="7030A0"/>
              </a:solidFill>
            </a:endParaRPr>
          </a:p>
        </p:txBody>
      </p:sp>
      <p:sp>
        <p:nvSpPr>
          <p:cNvPr id="5" name="TextBox 4">
            <a:extLst>
              <a:ext uri="{FF2B5EF4-FFF2-40B4-BE49-F238E27FC236}">
                <a16:creationId xmlns:a16="http://schemas.microsoft.com/office/drawing/2014/main" xmlns="" id="{DF97AB25-68A0-4ED1-88A4-5FC8D27A385A}"/>
              </a:ext>
            </a:extLst>
          </p:cNvPr>
          <p:cNvSpPr txBox="1"/>
          <p:nvPr/>
        </p:nvSpPr>
        <p:spPr>
          <a:xfrm>
            <a:off x="1547664" y="332656"/>
            <a:ext cx="6408712"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Melting curve</a:t>
            </a:r>
          </a:p>
        </p:txBody>
      </p:sp>
    </p:spTree>
    <p:extLst>
      <p:ext uri="{BB962C8B-B14F-4D97-AF65-F5344CB8AC3E}">
        <p14:creationId xmlns:p14="http://schemas.microsoft.com/office/powerpoint/2010/main" val="1886254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D77D3C5-ADEC-4027-98D6-A639613CBA9B}"/>
              </a:ext>
            </a:extLst>
          </p:cNvPr>
          <p:cNvSpPr txBox="1"/>
          <p:nvPr/>
        </p:nvSpPr>
        <p:spPr>
          <a:xfrm>
            <a:off x="539552" y="1556792"/>
            <a:ext cx="8064896" cy="2739211"/>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Melting temperature of a dsDNA target depends on: </a:t>
            </a:r>
          </a:p>
          <a:p>
            <a:pPr marL="571500" indent="-571500">
              <a:buFont typeface="Wingdings" panose="05000000000000000000" pitchFamily="2" charset="2"/>
              <a:buChar char="Ø"/>
            </a:pPr>
            <a:r>
              <a:rPr lang="en-US" sz="3600" dirty="0">
                <a:solidFill>
                  <a:srgbClr val="C00000"/>
                </a:solidFill>
                <a:latin typeface="Times New Roman" panose="02020603050405020304" pitchFamily="18" charset="0"/>
                <a:cs typeface="Times New Roman" panose="02020603050405020304" pitchFamily="18" charset="0"/>
              </a:rPr>
              <a:t>GC content</a:t>
            </a:r>
          </a:p>
          <a:p>
            <a:pPr marL="571500" indent="-571500">
              <a:buFont typeface="Wingdings" panose="05000000000000000000" pitchFamily="2" charset="2"/>
              <a:buChar char="Ø"/>
            </a:pPr>
            <a:r>
              <a:rPr lang="en-US" sz="3600" dirty="0">
                <a:solidFill>
                  <a:srgbClr val="C00000"/>
                </a:solidFill>
                <a:latin typeface="Times New Roman" panose="02020603050405020304" pitchFamily="18" charset="0"/>
                <a:cs typeface="Times New Roman" panose="02020603050405020304" pitchFamily="18" charset="0"/>
              </a:rPr>
              <a:t> length </a:t>
            </a:r>
          </a:p>
          <a:p>
            <a:pPr marL="571500" indent="-571500">
              <a:buFont typeface="Wingdings" panose="05000000000000000000" pitchFamily="2" charset="2"/>
              <a:buChar char="Ø"/>
            </a:pPr>
            <a:r>
              <a:rPr lang="en-US" sz="3600" dirty="0">
                <a:solidFill>
                  <a:srgbClr val="C00000"/>
                </a:solidFill>
                <a:latin typeface="Times New Roman" panose="02020603050405020304" pitchFamily="18" charset="0"/>
                <a:cs typeface="Times New Roman" panose="02020603050405020304" pitchFamily="18" charset="0"/>
              </a:rPr>
              <a:t> sequence</a:t>
            </a:r>
          </a:p>
        </p:txBody>
      </p:sp>
    </p:spTree>
    <p:extLst>
      <p:ext uri="{BB962C8B-B14F-4D97-AF65-F5344CB8AC3E}">
        <p14:creationId xmlns:p14="http://schemas.microsoft.com/office/powerpoint/2010/main" val="2615252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r="22490" b="18636"/>
          <a:stretch>
            <a:fillRect/>
          </a:stretch>
        </p:blipFill>
        <p:spPr bwMode="auto">
          <a:xfrm>
            <a:off x="1259632" y="1596788"/>
            <a:ext cx="540060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511957"/>
            <a:ext cx="7200800" cy="646331"/>
          </a:xfrm>
          <a:prstGeom prst="rect">
            <a:avLst/>
          </a:prstGeom>
          <a:noFill/>
        </p:spPr>
        <p:txBody>
          <a:bodyPr wrap="square" rtlCol="0">
            <a:spAutoFit/>
          </a:bodyPr>
          <a:lstStyle/>
          <a:p>
            <a:r>
              <a:rPr lang="pt-BR" b="1" dirty="0" err="1">
                <a:solidFill>
                  <a:srgbClr val="0070C0"/>
                </a:solidFill>
                <a:effectLst>
                  <a:outerShdw blurRad="38100" dist="38100" dir="2700000" algn="tl">
                    <a:srgbClr val="000000">
                      <a:alpha val="43137"/>
                    </a:srgbClr>
                  </a:outerShdw>
                </a:effectLst>
                <a:latin typeface="Arial Rounded MT Bold" panose="020F0704030504030204" pitchFamily="34" charset="0"/>
                <a:cs typeface="+mj-cs"/>
              </a:rPr>
              <a:t>Melting</a:t>
            </a:r>
            <a:r>
              <a:rPr lang="pt-BR" b="1" dirty="0">
                <a:solidFill>
                  <a:srgbClr val="0070C0"/>
                </a:solidFill>
                <a:effectLst>
                  <a:outerShdw blurRad="38100" dist="38100" dir="2700000" algn="tl">
                    <a:srgbClr val="000000">
                      <a:alpha val="43137"/>
                    </a:srgbClr>
                  </a:outerShdw>
                </a:effectLst>
                <a:latin typeface="Arial Rounded MT Bold" panose="020F0704030504030204" pitchFamily="34" charset="0"/>
                <a:cs typeface="+mj-cs"/>
              </a:rPr>
              <a:t> curve </a:t>
            </a:r>
            <a:r>
              <a:rPr lang="pt-BR" dirty="0">
                <a:latin typeface="Arial Rounded MT Bold" panose="020F0704030504030204" pitchFamily="34" charset="0"/>
                <a:cs typeface="+mj-cs"/>
              </a:rPr>
              <a:t>– Test </a:t>
            </a:r>
            <a:r>
              <a:rPr lang="pt-BR" dirty="0" err="1">
                <a:latin typeface="Arial Rounded MT Bold" panose="020F0704030504030204" pitchFamily="34" charset="0"/>
                <a:cs typeface="+mj-cs"/>
              </a:rPr>
              <a:t>the</a:t>
            </a:r>
            <a:r>
              <a:rPr lang="pt-BR" dirty="0">
                <a:latin typeface="Arial Rounded MT Bold" panose="020F0704030504030204" pitchFamily="34" charset="0"/>
                <a:cs typeface="+mj-cs"/>
              </a:rPr>
              <a:t> </a:t>
            </a:r>
            <a:r>
              <a:rPr lang="pt-BR" dirty="0" err="1">
                <a:latin typeface="Arial Rounded MT Bold" panose="020F0704030504030204" pitchFamily="34" charset="0"/>
                <a:cs typeface="+mj-cs"/>
              </a:rPr>
              <a:t>presence</a:t>
            </a:r>
            <a:r>
              <a:rPr lang="pt-BR" dirty="0">
                <a:latin typeface="Arial Rounded MT Bold" panose="020F0704030504030204" pitchFamily="34" charset="0"/>
                <a:cs typeface="+mj-cs"/>
              </a:rPr>
              <a:t> </a:t>
            </a:r>
            <a:r>
              <a:rPr lang="pt-BR" dirty="0" err="1">
                <a:latin typeface="Arial Rounded MT Bold" panose="020F0704030504030204" pitchFamily="34" charset="0"/>
                <a:cs typeface="+mj-cs"/>
              </a:rPr>
              <a:t>of</a:t>
            </a:r>
            <a:r>
              <a:rPr lang="pt-BR" dirty="0">
                <a:latin typeface="Arial Rounded MT Bold" panose="020F0704030504030204" pitchFamily="34" charset="0"/>
                <a:cs typeface="+mj-cs"/>
              </a:rPr>
              <a:t> </a:t>
            </a:r>
            <a:r>
              <a:rPr lang="pt-BR" dirty="0" err="1">
                <a:latin typeface="Arial Rounded MT Bold" panose="020F0704030504030204" pitchFamily="34" charset="0"/>
                <a:cs typeface="+mj-cs"/>
              </a:rPr>
              <a:t>unspecific</a:t>
            </a:r>
            <a:r>
              <a:rPr lang="pt-BR" dirty="0">
                <a:latin typeface="Arial Rounded MT Bold" panose="020F0704030504030204" pitchFamily="34" charset="0"/>
                <a:cs typeface="+mj-cs"/>
              </a:rPr>
              <a:t> </a:t>
            </a:r>
            <a:r>
              <a:rPr lang="pt-BR" dirty="0" err="1">
                <a:latin typeface="Arial Rounded MT Bold" panose="020F0704030504030204" pitchFamily="34" charset="0"/>
                <a:cs typeface="+mj-cs"/>
              </a:rPr>
              <a:t>amplification</a:t>
            </a:r>
            <a:r>
              <a:rPr lang="pt-BR" dirty="0">
                <a:latin typeface="Arial Rounded MT Bold" panose="020F0704030504030204" pitchFamily="34" charset="0"/>
                <a:cs typeface="+mj-cs"/>
              </a:rPr>
              <a:t>, </a:t>
            </a:r>
            <a:r>
              <a:rPr lang="pt-BR" dirty="0" err="1">
                <a:latin typeface="Arial Rounded MT Bold" panose="020F0704030504030204" pitchFamily="34" charset="0"/>
                <a:cs typeface="+mj-cs"/>
              </a:rPr>
              <a:t>contamination</a:t>
            </a:r>
            <a:r>
              <a:rPr lang="pt-BR" dirty="0">
                <a:latin typeface="Arial Rounded MT Bold" panose="020F0704030504030204" pitchFamily="34" charset="0"/>
                <a:cs typeface="+mj-cs"/>
              </a:rPr>
              <a:t>, primer </a:t>
            </a:r>
            <a:r>
              <a:rPr lang="pt-BR" dirty="0" err="1">
                <a:latin typeface="Arial Rounded MT Bold" panose="020F0704030504030204" pitchFamily="34" charset="0"/>
                <a:cs typeface="+mj-cs"/>
              </a:rPr>
              <a:t>dimers</a:t>
            </a:r>
            <a:r>
              <a:rPr lang="pt-BR" dirty="0">
                <a:latin typeface="Arial Rounded MT Bold" panose="020F0704030504030204" pitchFamily="34" charset="0"/>
                <a:cs typeface="+mj-cs"/>
              </a:rPr>
              <a:t>,..</a:t>
            </a:r>
          </a:p>
        </p:txBody>
      </p:sp>
      <p:pic>
        <p:nvPicPr>
          <p:cNvPr id="4" name="Picture 3">
            <a:extLst>
              <a:ext uri="{FF2B5EF4-FFF2-40B4-BE49-F238E27FC236}">
                <a16:creationId xmlns:a16="http://schemas.microsoft.com/office/drawing/2014/main" xmlns="" id="{6E9454B6-C241-4D3E-8EFB-4D48BD42C1ED}"/>
              </a:ext>
            </a:extLst>
          </p:cNvPr>
          <p:cNvPicPr>
            <a:picLocks noChangeAspect="1"/>
          </p:cNvPicPr>
          <p:nvPr/>
        </p:nvPicPr>
        <p:blipFill>
          <a:blip r:embed="rId3"/>
          <a:stretch>
            <a:fillRect/>
          </a:stretch>
        </p:blipFill>
        <p:spPr>
          <a:xfrm>
            <a:off x="1691680" y="4454593"/>
            <a:ext cx="5391150" cy="2038350"/>
          </a:xfrm>
          <a:prstGeom prst="rect">
            <a:avLst/>
          </a:prstGeom>
        </p:spPr>
      </p:pic>
    </p:spTree>
    <p:extLst>
      <p:ext uri="{BB962C8B-B14F-4D97-AF65-F5344CB8AC3E}">
        <p14:creationId xmlns:p14="http://schemas.microsoft.com/office/powerpoint/2010/main" val="313151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High Resolution Melting dyes (HRM dyes)</a:t>
            </a:r>
            <a:br>
              <a:rPr lang="en-US" dirty="0">
                <a:latin typeface="Times New Roman" panose="02020603050405020304" pitchFamily="18" charset="0"/>
                <a:cs typeface="Times New Roman" panose="02020603050405020304" pitchFamily="18" charset="0"/>
              </a:rPr>
            </a:br>
            <a:endParaRPr lang="fa-I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00200"/>
            <a:ext cx="9144000" cy="4525963"/>
          </a:xfrm>
        </p:spPr>
        <p:txBody>
          <a:bodyPr/>
          <a:lstStyle/>
          <a:p>
            <a:r>
              <a:rPr lang="en-US" dirty="0">
                <a:latin typeface="Times New Roman" panose="02020603050405020304" pitchFamily="18" charset="0"/>
                <a:cs typeface="Times New Roman" panose="02020603050405020304" pitchFamily="18" charset="0"/>
              </a:rPr>
              <a:t>High Resolution Melt curve analysis is a newly emerging technology, which characterizes nucleic acid samples based on their dissociation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a:t>
            </a:r>
          </a:p>
          <a:p>
            <a:endParaRPr lang="en-US" dirty="0"/>
          </a:p>
        </p:txBody>
      </p:sp>
      <p:pic>
        <p:nvPicPr>
          <p:cNvPr id="4" name="Picture 3">
            <a:extLst>
              <a:ext uri="{FF2B5EF4-FFF2-40B4-BE49-F238E27FC236}">
                <a16:creationId xmlns:a16="http://schemas.microsoft.com/office/drawing/2014/main" xmlns="" id="{317AB28F-1FC9-4436-8BB7-2F333412CA42}"/>
              </a:ext>
            </a:extLst>
          </p:cNvPr>
          <p:cNvPicPr>
            <a:picLocks noChangeAspect="1"/>
          </p:cNvPicPr>
          <p:nvPr/>
        </p:nvPicPr>
        <p:blipFill>
          <a:blip r:embed="rId2"/>
          <a:stretch>
            <a:fillRect/>
          </a:stretch>
        </p:blipFill>
        <p:spPr>
          <a:xfrm>
            <a:off x="971600" y="3429000"/>
            <a:ext cx="6429375" cy="2943225"/>
          </a:xfrm>
          <a:prstGeom prst="rect">
            <a:avLst/>
          </a:prstGeom>
        </p:spPr>
      </p:pic>
    </p:spTree>
    <p:extLst>
      <p:ext uri="{BB962C8B-B14F-4D97-AF65-F5344CB8AC3E}">
        <p14:creationId xmlns:p14="http://schemas.microsoft.com/office/powerpoint/2010/main" val="178619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stretch>
            <a:fillRect/>
          </a:stretch>
        </p:blipFill>
        <p:spPr>
          <a:xfrm>
            <a:off x="484538" y="188640"/>
            <a:ext cx="8229600" cy="6264696"/>
          </a:xfrm>
          <a:prstGeom prst="rect">
            <a:avLst/>
          </a:prstGeom>
        </p:spPr>
      </p:pic>
    </p:spTree>
    <p:extLst>
      <p:ext uri="{BB962C8B-B14F-4D97-AF65-F5344CB8AC3E}">
        <p14:creationId xmlns:p14="http://schemas.microsoft.com/office/powerpoint/2010/main" val="4148855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568952" cy="6336704"/>
          </a:xfrm>
        </p:spPr>
        <p:txBody>
          <a:bodyPr>
            <a:normAutofit/>
          </a:bodyPr>
          <a:lstStyle/>
          <a:p>
            <a:r>
              <a:rPr lang="en-US" dirty="0">
                <a:latin typeface="Times New Roman" panose="02020603050405020304" pitchFamily="18" charset="0"/>
                <a:cs typeface="Times New Roman" panose="02020603050405020304" pitchFamily="18" charset="0"/>
              </a:rPr>
              <a:t>HRM uses the fundamental property of the separation of the two strands of DNA with heat (melting), and the monitoring of this melting with a fluorescent dye.</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a:p>
            <a:pPr marL="0" indent="0">
              <a:buNone/>
            </a:pPr>
            <a:r>
              <a:rPr lang="en-US" dirty="0"/>
              <a:t> </a:t>
            </a:r>
            <a:endParaRPr lang="fa-IR" dirty="0"/>
          </a:p>
        </p:txBody>
      </p:sp>
      <p:pic>
        <p:nvPicPr>
          <p:cNvPr id="2" name="Picture 1">
            <a:extLst>
              <a:ext uri="{FF2B5EF4-FFF2-40B4-BE49-F238E27FC236}">
                <a16:creationId xmlns:a16="http://schemas.microsoft.com/office/drawing/2014/main" xmlns="" id="{80309157-9A62-4A91-9484-756FCCA372F4}"/>
              </a:ext>
            </a:extLst>
          </p:cNvPr>
          <p:cNvPicPr>
            <a:picLocks noChangeAspect="1"/>
          </p:cNvPicPr>
          <p:nvPr/>
        </p:nvPicPr>
        <p:blipFill>
          <a:blip r:embed="rId2"/>
          <a:stretch>
            <a:fillRect/>
          </a:stretch>
        </p:blipFill>
        <p:spPr>
          <a:xfrm>
            <a:off x="1259632" y="3068960"/>
            <a:ext cx="6624736" cy="2736304"/>
          </a:xfrm>
          <a:prstGeom prst="rect">
            <a:avLst/>
          </a:prstGeom>
        </p:spPr>
      </p:pic>
    </p:spTree>
    <p:extLst>
      <p:ext uri="{BB962C8B-B14F-4D97-AF65-F5344CB8AC3E}">
        <p14:creationId xmlns:p14="http://schemas.microsoft.com/office/powerpoint/2010/main" val="7655371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748464" cy="6480720"/>
          </a:xfrm>
        </p:spPr>
        <p:txBody>
          <a:bodyPr>
            <a:normAutofit/>
          </a:bodyPr>
          <a:lstStyle/>
          <a:p>
            <a:r>
              <a:rPr lang="en-US" dirty="0">
                <a:latin typeface="Times New Roman" panose="02020603050405020304" pitchFamily="18" charset="0"/>
                <a:cs typeface="Times New Roman" panose="02020603050405020304" pitchFamily="18" charset="0"/>
              </a:rPr>
              <a:t>Due to the high sensitivity of HRM dyes, even a single base change will induce differences in the melting curve, and consequently in fluorescence</a:t>
            </a:r>
          </a:p>
          <a:p>
            <a:r>
              <a:rPr lang="en-US" dirty="0">
                <a:latin typeface="Times New Roman" panose="02020603050405020304" pitchFamily="18" charset="0"/>
                <a:cs typeface="Times New Roman" panose="02020603050405020304" pitchFamily="18" charset="0"/>
              </a:rPr>
              <a:t>Main applications of HRM include: </a:t>
            </a:r>
          </a:p>
          <a:p>
            <a:r>
              <a:rPr lang="en-US" dirty="0">
                <a:solidFill>
                  <a:srgbClr val="FF0000"/>
                </a:solidFill>
                <a:latin typeface="Times New Roman" panose="02020603050405020304" pitchFamily="18" charset="0"/>
                <a:cs typeface="Times New Roman" panose="02020603050405020304" pitchFamily="18" charset="0"/>
              </a:rPr>
              <a:t>gene scanning (search for the presence of unknown variations in PCR </a:t>
            </a:r>
            <a:r>
              <a:rPr lang="en-US" dirty="0" err="1">
                <a:solidFill>
                  <a:srgbClr val="FF0000"/>
                </a:solidFill>
                <a:latin typeface="Times New Roman" panose="02020603050405020304" pitchFamily="18" charset="0"/>
                <a:cs typeface="Times New Roman" panose="02020603050405020304" pitchFamily="18" charset="0"/>
              </a:rPr>
              <a:t>amplicons</a:t>
            </a:r>
            <a:r>
              <a:rPr lang="en-US" dirty="0">
                <a:solidFill>
                  <a:srgbClr val="FF0000"/>
                </a:solidFill>
                <a:latin typeface="Times New Roman" panose="02020603050405020304" pitchFamily="18" charset="0"/>
                <a:cs typeface="Times New Roman" panose="02020603050405020304" pitchFamily="18" charset="0"/>
              </a:rPr>
              <a:t>), </a:t>
            </a:r>
          </a:p>
          <a:p>
            <a:r>
              <a:rPr lang="en-US" dirty="0">
                <a:solidFill>
                  <a:srgbClr val="FF0000"/>
                </a:solidFill>
                <a:latin typeface="Times New Roman" panose="02020603050405020304" pitchFamily="18" charset="0"/>
                <a:cs typeface="Times New Roman" panose="02020603050405020304" pitchFamily="18" charset="0"/>
              </a:rPr>
              <a:t>SNP genotyping, </a:t>
            </a:r>
          </a:p>
          <a:p>
            <a:r>
              <a:rPr lang="en-US" dirty="0">
                <a:solidFill>
                  <a:srgbClr val="FF0000"/>
                </a:solidFill>
                <a:latin typeface="Times New Roman" panose="02020603050405020304" pitchFamily="18" charset="0"/>
                <a:cs typeface="Times New Roman" panose="02020603050405020304" pitchFamily="18" charset="0"/>
              </a:rPr>
              <a:t>DNA methylation analysis, DNA mapping, </a:t>
            </a:r>
          </a:p>
          <a:p>
            <a:r>
              <a:rPr lang="en-US" dirty="0">
                <a:solidFill>
                  <a:srgbClr val="FF0000"/>
                </a:solidFill>
                <a:latin typeface="Times New Roman" panose="02020603050405020304" pitchFamily="18" charset="0"/>
                <a:cs typeface="Times New Roman" panose="02020603050405020304" pitchFamily="18" charset="0"/>
              </a:rPr>
              <a:t>DNA fingerprinting. </a:t>
            </a:r>
          </a:p>
        </p:txBody>
      </p:sp>
    </p:spTree>
    <p:extLst>
      <p:ext uri="{BB962C8B-B14F-4D97-AF65-F5344CB8AC3E}">
        <p14:creationId xmlns:p14="http://schemas.microsoft.com/office/powerpoint/2010/main" val="294900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BB67A4-4B4D-476C-AC04-0EB8D9825CAE}"/>
              </a:ext>
            </a:extLst>
          </p:cNvPr>
          <p:cNvSpPr>
            <a:spLocks noGrp="1"/>
          </p:cNvSpPr>
          <p:nvPr>
            <p:ph idx="1"/>
          </p:nvPr>
        </p:nvSpPr>
        <p:spPr>
          <a:xfrm>
            <a:off x="457200" y="476672"/>
            <a:ext cx="8229600" cy="5760640"/>
          </a:xfrm>
        </p:spPr>
        <p:txBody>
          <a:bodyPr>
            <a:normAutofit/>
          </a:bodyPr>
          <a:lstStyle/>
          <a:p>
            <a:pPr algn="l"/>
            <a:r>
              <a:rPr lang="en-US" b="1" i="0" dirty="0">
                <a:effectLst/>
                <a:latin typeface="Times New Roman" panose="02020603050405020304" pitchFamily="18" charset="0"/>
                <a:cs typeface="Times New Roman" panose="02020603050405020304" pitchFamily="18" charset="0"/>
              </a:rPr>
              <a:t>High Resolution Melt</a:t>
            </a:r>
            <a:r>
              <a:rPr lang="en-US" b="0" i="0" dirty="0">
                <a:effectLst/>
                <a:latin typeface="Times New Roman" panose="02020603050405020304" pitchFamily="18" charset="0"/>
                <a:cs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HRM</a:t>
            </a:r>
            <a:r>
              <a:rPr lang="en-US" b="0" i="0" dirty="0">
                <a:effectLst/>
                <a:latin typeface="Times New Roman" panose="02020603050405020304" pitchFamily="18" charset="0"/>
                <a:cs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analysis</a:t>
            </a:r>
          </a:p>
          <a:p>
            <a:pPr marL="0" indent="0" algn="l">
              <a:buNone/>
            </a:pPr>
            <a:endParaRPr lang="en-US" b="1" i="0" dirty="0">
              <a:effectLst/>
              <a:latin typeface="Times New Roman" panose="02020603050405020304" pitchFamily="18" charset="0"/>
              <a:cs typeface="Times New Roman" panose="02020603050405020304" pitchFamily="18" charset="0"/>
            </a:endParaRPr>
          </a:p>
          <a:p>
            <a:pPr marL="0" indent="0" algn="l">
              <a:buNone/>
            </a:pPr>
            <a:r>
              <a:rPr lang="en-US" b="0" i="0" dirty="0">
                <a:effectLst/>
                <a:latin typeface="Times New Roman" panose="02020603050405020304" pitchFamily="18" charset="0"/>
                <a:cs typeface="Times New Roman" panose="02020603050405020304" pitchFamily="18" charset="0"/>
              </a:rPr>
              <a:t>  A powerful technique in </a:t>
            </a:r>
            <a:r>
              <a:rPr lang="en-US" b="0" i="0" strike="noStrike" dirty="0">
                <a:effectLst/>
                <a:latin typeface="Times New Roman" panose="02020603050405020304" pitchFamily="18" charset="0"/>
                <a:cs typeface="Times New Roman" panose="02020603050405020304" pitchFamily="18" charset="0"/>
                <a:hlinkClick r:id="rId2" tooltip="Molecular biology">
                  <a:extLst>
                    <a:ext uri="{A12FA001-AC4F-418D-AE19-62706E023703}">
                      <ahyp:hlinkClr xmlns:ahyp="http://schemas.microsoft.com/office/drawing/2018/hyperlinkcolor" xmlns="" val="tx"/>
                    </a:ext>
                  </a:extLst>
                </a:hlinkClick>
              </a:rPr>
              <a:t>molecular biology</a:t>
            </a:r>
            <a:r>
              <a:rPr lang="en-US" b="0" i="0" dirty="0">
                <a:effectLst/>
                <a:latin typeface="Times New Roman" panose="02020603050405020304" pitchFamily="18" charset="0"/>
                <a:cs typeface="Times New Roman" panose="02020603050405020304" pitchFamily="18" charset="0"/>
              </a:rPr>
              <a:t> for the detection: </a:t>
            </a:r>
          </a:p>
          <a:p>
            <a:pPr marL="0" indent="0" algn="l">
              <a:buNone/>
            </a:pPr>
            <a:r>
              <a:rPr lang="en-US" b="0" i="0" dirty="0">
                <a:effectLst/>
                <a:latin typeface="Times New Roman" panose="02020603050405020304" pitchFamily="18" charset="0"/>
                <a:cs typeface="Times New Roman" panose="02020603050405020304" pitchFamily="18" charset="0"/>
              </a:rPr>
              <a:t> </a:t>
            </a:r>
            <a:r>
              <a:rPr lang="en-US" b="0" i="0" strike="noStrike" dirty="0">
                <a:solidFill>
                  <a:srgbClr val="FF0000"/>
                </a:solidFill>
                <a:effectLst/>
                <a:latin typeface="Times New Roman" panose="02020603050405020304" pitchFamily="18" charset="0"/>
                <a:cs typeface="Times New Roman" panose="02020603050405020304" pitchFamily="18" charset="0"/>
                <a:hlinkClick r:id="rId3" tooltip="Mutation">
                  <a:extLst>
                    <a:ext uri="{A12FA001-AC4F-418D-AE19-62706E023703}">
                      <ahyp:hlinkClr xmlns:ahyp="http://schemas.microsoft.com/office/drawing/2018/hyperlinkcolor" xmlns="" val="tx"/>
                    </a:ext>
                  </a:extLst>
                </a:hlinkClick>
              </a:rPr>
              <a:t>mutations</a:t>
            </a:r>
            <a:r>
              <a:rPr lang="en-US" b="0" i="0" dirty="0">
                <a:solidFill>
                  <a:srgbClr val="FF0000"/>
                </a:solidFill>
                <a:effectLst/>
                <a:latin typeface="Times New Roman" panose="02020603050405020304" pitchFamily="18" charset="0"/>
                <a:cs typeface="Times New Roman" panose="02020603050405020304" pitchFamily="18" charset="0"/>
              </a:rPr>
              <a:t>, </a:t>
            </a:r>
            <a:r>
              <a:rPr lang="en-US" b="0" i="0" strike="noStrike" dirty="0">
                <a:solidFill>
                  <a:srgbClr val="FF0000"/>
                </a:solidFill>
                <a:effectLst/>
                <a:latin typeface="Times New Roman" panose="02020603050405020304" pitchFamily="18" charset="0"/>
                <a:cs typeface="Times New Roman" panose="02020603050405020304" pitchFamily="18" charset="0"/>
                <a:hlinkClick r:id="rId4" tooltip="Polymorphism (biology)">
                  <a:extLst>
                    <a:ext uri="{A12FA001-AC4F-418D-AE19-62706E023703}">
                      <ahyp:hlinkClr xmlns:ahyp="http://schemas.microsoft.com/office/drawing/2018/hyperlinkcolor" xmlns="" val="tx"/>
                    </a:ext>
                  </a:extLst>
                </a:hlinkClick>
              </a:rPr>
              <a:t>polymorphisms</a:t>
            </a:r>
            <a:r>
              <a:rPr lang="en-US" b="0" i="0" dirty="0">
                <a:solidFill>
                  <a:srgbClr val="FF0000"/>
                </a:solidFill>
                <a:effectLst/>
                <a:latin typeface="Times New Roman" panose="02020603050405020304" pitchFamily="18" charset="0"/>
                <a:cs typeface="Times New Roman" panose="02020603050405020304" pitchFamily="18" charset="0"/>
              </a:rPr>
              <a:t> and </a:t>
            </a:r>
            <a:r>
              <a:rPr lang="en-US" b="0" i="0" strike="noStrike" dirty="0">
                <a:solidFill>
                  <a:srgbClr val="FF0000"/>
                </a:solidFill>
                <a:effectLst/>
                <a:latin typeface="Times New Roman" panose="02020603050405020304" pitchFamily="18" charset="0"/>
                <a:cs typeface="Times New Roman" panose="02020603050405020304" pitchFamily="18" charset="0"/>
                <a:hlinkClick r:id="rId5" tooltip="Epigenetic">
                  <a:extLst>
                    <a:ext uri="{A12FA001-AC4F-418D-AE19-62706E023703}">
                      <ahyp:hlinkClr xmlns:ahyp="http://schemas.microsoft.com/office/drawing/2018/hyperlinkcolor" xmlns="" val="tx"/>
                    </a:ext>
                  </a:extLst>
                </a:hlinkClick>
              </a:rPr>
              <a:t>epigenetic</a:t>
            </a:r>
            <a:r>
              <a:rPr lang="en-US" b="0" i="0" dirty="0">
                <a:solidFill>
                  <a:srgbClr val="FF0000"/>
                </a:solidFill>
                <a:effectLst/>
                <a:latin typeface="Times New Roman" panose="02020603050405020304" pitchFamily="18" charset="0"/>
                <a:cs typeface="Times New Roman" panose="02020603050405020304" pitchFamily="18" charset="0"/>
              </a:rPr>
              <a:t> differences in </a:t>
            </a:r>
            <a:r>
              <a:rPr lang="en-US" b="0" i="0" strike="noStrike" dirty="0">
                <a:solidFill>
                  <a:srgbClr val="FF0000"/>
                </a:solidFill>
                <a:effectLst/>
                <a:latin typeface="Times New Roman" panose="02020603050405020304" pitchFamily="18" charset="0"/>
                <a:cs typeface="Times New Roman" panose="02020603050405020304" pitchFamily="18" charset="0"/>
                <a:hlinkClick r:id="rId6" tooltip="DNA">
                  <a:extLst>
                    <a:ext uri="{A12FA001-AC4F-418D-AE19-62706E023703}">
                      <ahyp:hlinkClr xmlns:ahyp="http://schemas.microsoft.com/office/drawing/2018/hyperlinkcolor" xmlns="" val="tx"/>
                    </a:ext>
                  </a:extLst>
                </a:hlinkClick>
              </a:rPr>
              <a:t>double-stranded DNA</a:t>
            </a:r>
            <a:r>
              <a:rPr lang="en-US" b="0" i="0" dirty="0">
                <a:solidFill>
                  <a:srgbClr val="FF0000"/>
                </a:solidFill>
                <a:effectLst/>
                <a:latin typeface="Times New Roman" panose="02020603050405020304" pitchFamily="18" charset="0"/>
                <a:cs typeface="Times New Roman" panose="02020603050405020304" pitchFamily="18" charset="0"/>
              </a:rPr>
              <a:t> samples.</a:t>
            </a:r>
          </a:p>
          <a:p>
            <a:pPr marL="0" indent="0" algn="l">
              <a:buNone/>
            </a:pPr>
            <a:endParaRPr lang="en-US" b="0" i="0" dirty="0">
              <a:effectLst/>
              <a:latin typeface="Times New Roman" panose="02020603050405020304" pitchFamily="18" charset="0"/>
              <a:cs typeface="Times New Roman" panose="02020603050405020304" pitchFamily="18" charset="0"/>
            </a:endParaRPr>
          </a:p>
          <a:p>
            <a:pPr marL="0" indent="0" algn="l">
              <a:buNone/>
            </a:pPr>
            <a:r>
              <a:rPr lang="en-US" b="0" i="0"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43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189298-9104-4FCE-A618-585DFBC84567}"/>
              </a:ext>
            </a:extLst>
          </p:cNvPr>
          <p:cNvSpPr>
            <a:spLocks noGrp="1"/>
          </p:cNvSpPr>
          <p:nvPr>
            <p:ph idx="1"/>
          </p:nvPr>
        </p:nvSpPr>
        <p:spPr>
          <a:xfrm>
            <a:off x="251520" y="332656"/>
            <a:ext cx="8712968" cy="6192688"/>
          </a:xfrm>
        </p:spPr>
        <p:txBody>
          <a:bodyPr>
            <a:normAutofit lnSpcReduction="10000"/>
          </a:bodyPr>
          <a:lstStyle/>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It has advantages over other </a:t>
            </a:r>
            <a:r>
              <a:rPr lang="en-US" sz="2400" b="0" i="0" u="none" strike="noStrike" dirty="0">
                <a:solidFill>
                  <a:srgbClr val="FF0000"/>
                </a:solidFill>
                <a:effectLst/>
                <a:latin typeface="Times New Roman" panose="02020603050405020304" pitchFamily="18" charset="0"/>
                <a:cs typeface="Times New Roman" panose="02020603050405020304" pitchFamily="18" charset="0"/>
                <a:hlinkClick r:id="rId2" tooltip="Genotyping">
                  <a:extLst>
                    <a:ext uri="{A12FA001-AC4F-418D-AE19-62706E023703}">
                      <ahyp:hlinkClr xmlns:ahyp="http://schemas.microsoft.com/office/drawing/2018/hyperlinkcolor" xmlns="" val="tx"/>
                    </a:ext>
                  </a:extLst>
                </a:hlinkClick>
              </a:rPr>
              <a:t>genotyping</a:t>
            </a:r>
            <a:r>
              <a:rPr lang="en-US" sz="2400" b="0" i="0" dirty="0">
                <a:effectLst/>
                <a:latin typeface="Times New Roman" panose="02020603050405020304" pitchFamily="18" charset="0"/>
                <a:cs typeface="Times New Roman" panose="02020603050405020304" pitchFamily="18" charset="0"/>
              </a:rPr>
              <a:t> technologies, namely:</a:t>
            </a:r>
          </a:p>
          <a:p>
            <a:pPr algn="l">
              <a:buFont typeface="Wingdings" panose="05000000000000000000" pitchFamily="2" charset="2"/>
              <a:buChar char="Ø"/>
            </a:pPr>
            <a:endParaRPr lang="en-US"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It is </a:t>
            </a:r>
            <a:r>
              <a:rPr lang="en-US" sz="2400" b="0" i="0" dirty="0">
                <a:solidFill>
                  <a:srgbClr val="FF0000"/>
                </a:solidFill>
                <a:effectLst/>
                <a:latin typeface="Times New Roman" panose="02020603050405020304" pitchFamily="18" charset="0"/>
                <a:cs typeface="Times New Roman" panose="02020603050405020304" pitchFamily="18" charset="0"/>
              </a:rPr>
              <a:t>cost-effective vs. other </a:t>
            </a:r>
            <a:r>
              <a:rPr lang="en-US" sz="2400" b="0" i="0" u="none" strike="noStrike" dirty="0">
                <a:solidFill>
                  <a:srgbClr val="FF0000"/>
                </a:solidFill>
                <a:effectLst/>
                <a:latin typeface="Times New Roman" panose="02020603050405020304" pitchFamily="18" charset="0"/>
                <a:cs typeface="Times New Roman" panose="02020603050405020304" pitchFamily="18" charset="0"/>
                <a:hlinkClick r:id="rId2" tooltip="Genotyping">
                  <a:extLst>
                    <a:ext uri="{A12FA001-AC4F-418D-AE19-62706E023703}">
                      <ahyp:hlinkClr xmlns:ahyp="http://schemas.microsoft.com/office/drawing/2018/hyperlinkcolor" xmlns="" val="tx"/>
                    </a:ext>
                  </a:extLst>
                </a:hlinkClick>
              </a:rPr>
              <a:t>genotyping</a:t>
            </a:r>
            <a:r>
              <a:rPr lang="en-US" sz="2400" b="0" i="0" dirty="0">
                <a:solidFill>
                  <a:srgbClr val="FF0000"/>
                </a:solidFill>
                <a:effectLst/>
                <a:latin typeface="Times New Roman" panose="02020603050405020304" pitchFamily="18" charset="0"/>
                <a:cs typeface="Times New Roman" panose="02020603050405020304" pitchFamily="18" charset="0"/>
              </a:rPr>
              <a:t> technologies such as </a:t>
            </a:r>
            <a:r>
              <a:rPr lang="en-US" sz="2400" b="0" i="0" u="none" strike="noStrike" dirty="0">
                <a:solidFill>
                  <a:srgbClr val="FF0000"/>
                </a:solidFill>
                <a:effectLst/>
                <a:latin typeface="Times New Roman" panose="02020603050405020304" pitchFamily="18" charset="0"/>
                <a:cs typeface="Times New Roman" panose="02020603050405020304" pitchFamily="18" charset="0"/>
                <a:hlinkClick r:id="rId3" tooltip="DNA sequencing">
                  <a:extLst>
                    <a:ext uri="{A12FA001-AC4F-418D-AE19-62706E023703}">
                      <ahyp:hlinkClr xmlns:ahyp="http://schemas.microsoft.com/office/drawing/2018/hyperlinkcolor" xmlns="" val="tx"/>
                    </a:ext>
                  </a:extLst>
                </a:hlinkClick>
              </a:rPr>
              <a:t>sequencing</a:t>
            </a:r>
            <a:r>
              <a:rPr lang="en-US" sz="2400" b="0" i="0" dirty="0">
                <a:solidFill>
                  <a:srgbClr val="FF0000"/>
                </a:solidFill>
                <a:effectLst/>
                <a:latin typeface="Times New Roman" panose="02020603050405020304" pitchFamily="18" charset="0"/>
                <a:cs typeface="Times New Roman" panose="02020603050405020304" pitchFamily="18" charset="0"/>
              </a:rPr>
              <a:t> and </a:t>
            </a:r>
            <a:r>
              <a:rPr lang="en-US" sz="2400" b="0" i="0" u="none" strike="noStrike" dirty="0">
                <a:solidFill>
                  <a:srgbClr val="FF0000"/>
                </a:solidFill>
                <a:effectLst/>
                <a:latin typeface="Times New Roman" panose="02020603050405020304" pitchFamily="18" charset="0"/>
                <a:cs typeface="Times New Roman" panose="02020603050405020304" pitchFamily="18" charset="0"/>
                <a:hlinkClick r:id="rId4" tooltip="TaqMan">
                  <a:extLst>
                    <a:ext uri="{A12FA001-AC4F-418D-AE19-62706E023703}">
                      <ahyp:hlinkClr xmlns:ahyp="http://schemas.microsoft.com/office/drawing/2018/hyperlinkcolor" xmlns="" val="tx"/>
                    </a:ext>
                  </a:extLst>
                </a:hlinkClick>
              </a:rPr>
              <a:t>TaqMan</a:t>
            </a:r>
            <a:r>
              <a:rPr lang="en-US" sz="2400" b="0" i="0" dirty="0">
                <a:solidFill>
                  <a:srgbClr val="FF0000"/>
                </a:solidFill>
                <a:effectLst/>
                <a:latin typeface="Times New Roman" panose="02020603050405020304" pitchFamily="18" charset="0"/>
                <a:cs typeface="Times New Roman" panose="02020603050405020304" pitchFamily="18" charset="0"/>
              </a:rPr>
              <a:t> SNP typing. </a:t>
            </a:r>
          </a:p>
          <a:p>
            <a:pPr algn="l">
              <a:buFont typeface="Wingdings" panose="05000000000000000000" pitchFamily="2" charset="2"/>
              <a:buChar char="Ø"/>
            </a:pPr>
            <a:endParaRPr lang="en-US"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This makes it ideal for </a:t>
            </a:r>
            <a:r>
              <a:rPr lang="en-US" sz="2400" b="0" i="0" dirty="0">
                <a:solidFill>
                  <a:srgbClr val="FF0000"/>
                </a:solidFill>
                <a:effectLst/>
                <a:latin typeface="Times New Roman" panose="02020603050405020304" pitchFamily="18" charset="0"/>
                <a:cs typeface="Times New Roman" panose="02020603050405020304" pitchFamily="18" charset="0"/>
              </a:rPr>
              <a:t>large scale genotyping</a:t>
            </a:r>
            <a:r>
              <a:rPr lang="en-US" sz="2400" b="0" i="0" dirty="0">
                <a:effectLst/>
                <a:latin typeface="Times New Roman" panose="02020603050405020304" pitchFamily="18" charset="0"/>
                <a:cs typeface="Times New Roman" panose="02020603050405020304" pitchFamily="18" charset="0"/>
              </a:rPr>
              <a:t> projects.</a:t>
            </a:r>
          </a:p>
          <a:p>
            <a:pPr algn="l">
              <a:buFont typeface="Wingdings" panose="05000000000000000000" pitchFamily="2" charset="2"/>
              <a:buChar char="Ø"/>
            </a:pPr>
            <a:endParaRPr lang="en-US"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It is </a:t>
            </a:r>
            <a:r>
              <a:rPr lang="en-US" sz="2400" b="0" i="0" dirty="0">
                <a:solidFill>
                  <a:srgbClr val="FF0000"/>
                </a:solidFill>
                <a:effectLst/>
                <a:latin typeface="Times New Roman" panose="02020603050405020304" pitchFamily="18" charset="0"/>
                <a:cs typeface="Times New Roman" panose="02020603050405020304" pitchFamily="18" charset="0"/>
              </a:rPr>
              <a:t>fast and powerful thus able to accurately genotype many samples rapidly.</a:t>
            </a:r>
          </a:p>
          <a:p>
            <a:pPr algn="l">
              <a:buFont typeface="Wingdings" panose="05000000000000000000" pitchFamily="2" charset="2"/>
              <a:buChar char="Ø"/>
            </a:pPr>
            <a:endParaRPr lang="en-US"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It is </a:t>
            </a:r>
            <a:r>
              <a:rPr lang="en-US" sz="2400" b="0" i="0" dirty="0">
                <a:solidFill>
                  <a:srgbClr val="FF0000"/>
                </a:solidFill>
                <a:effectLst/>
                <a:latin typeface="Times New Roman" panose="02020603050405020304" pitchFamily="18" charset="0"/>
                <a:cs typeface="Times New Roman" panose="02020603050405020304" pitchFamily="18" charset="0"/>
              </a:rPr>
              <a:t>simple.</a:t>
            </a:r>
            <a:r>
              <a:rPr lang="en-US" sz="2400" b="0" i="0" dirty="0">
                <a:effectLst/>
                <a:latin typeface="Times New Roman" panose="02020603050405020304" pitchFamily="18" charset="0"/>
                <a:cs typeface="Times New Roman" panose="02020603050405020304" pitchFamily="18" charset="0"/>
              </a:rPr>
              <a:t> </a:t>
            </a:r>
          </a:p>
          <a:p>
            <a:pPr algn="l">
              <a:buFont typeface="Wingdings" panose="05000000000000000000" pitchFamily="2" charset="2"/>
              <a:buChar char="Ø"/>
            </a:pPr>
            <a:endParaRPr lang="en-US" sz="2400" b="0" i="0" dirty="0">
              <a:effectLst/>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2400" b="0" i="0" dirty="0">
                <a:effectLst/>
                <a:latin typeface="Times New Roman" panose="02020603050405020304" pitchFamily="18" charset="0"/>
                <a:cs typeface="Times New Roman" panose="02020603050405020304" pitchFamily="18" charset="0"/>
              </a:rPr>
              <a:t>With a good quality HRM assay, powerful genotyping can be performed by non-geneticists in any laboratory with access to an HRM capable real-time PCR machine.</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040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856984" cy="6408712"/>
          </a:xfrm>
        </p:spPr>
        <p:txBody>
          <a:bodyPr/>
          <a:lstStyle/>
          <a:p>
            <a:endParaRPr lang="en-US" dirty="0"/>
          </a:p>
          <a:p>
            <a:r>
              <a:rPr lang="en-US" dirty="0">
                <a:latin typeface="Times New Roman" panose="02020603050405020304" pitchFamily="18" charset="0"/>
                <a:cs typeface="Times New Roman" panose="02020603050405020304" pitchFamily="18" charset="0"/>
              </a:rPr>
              <a:t>This emerging method is less expensive and as precise than probe-based methods.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Roche LightCycler®480, the Corbett Life Science Rotor-Gene™ 6000, and the ABI Prism® 7500.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main HRM dyes available are </a:t>
            </a:r>
            <a:r>
              <a:rPr lang="en-US" dirty="0" err="1">
                <a:solidFill>
                  <a:srgbClr val="FF0000"/>
                </a:solidFill>
                <a:latin typeface="Times New Roman" panose="02020603050405020304" pitchFamily="18" charset="0"/>
                <a:cs typeface="Times New Roman" panose="02020603050405020304" pitchFamily="18" charset="0"/>
              </a:rPr>
              <a:t>EvaGreen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LCGreen</a:t>
            </a:r>
            <a:r>
              <a:rPr lang="en-US" dirty="0">
                <a:solidFill>
                  <a:srgbClr val="FF0000"/>
                </a:solidFill>
                <a:latin typeface="Times New Roman" panose="02020603050405020304" pitchFamily="18" charset="0"/>
                <a:cs typeface="Times New Roman" panose="02020603050405020304" pitchFamily="18" charset="0"/>
              </a:rPr>
              <a:t>®, SYTO® 9 and BEBO.</a:t>
            </a:r>
            <a:endParaRPr lang="fa-IR" dirty="0">
              <a:solidFill>
                <a:srgbClr val="FF0000"/>
              </a:solidFill>
              <a:latin typeface="Times New Roman" panose="02020603050405020304" pitchFamily="18" charset="0"/>
              <a:cs typeface="Times New Roman" panose="02020603050405020304" pitchFamily="18" charset="0"/>
            </a:endParaRPr>
          </a:p>
          <a:p>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005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146A65-2F19-4371-8785-99D6A3BD241F}"/>
              </a:ext>
            </a:extLst>
          </p:cNvPr>
          <p:cNvSpPr>
            <a:spLocks noGrp="1"/>
          </p:cNvSpPr>
          <p:nvPr>
            <p:ph idx="1"/>
          </p:nvPr>
        </p:nvSpPr>
        <p:spPr>
          <a:xfrm>
            <a:off x="539552" y="1052736"/>
            <a:ext cx="8229600" cy="1440161"/>
          </a:xfrm>
        </p:spPr>
        <p:txBody>
          <a:bodyPr/>
          <a:lstStyle/>
          <a:p>
            <a:endParaRPr lang="en-US" dirty="0"/>
          </a:p>
          <a:p>
            <a:pPr marL="0" indent="0">
              <a:buNone/>
            </a:pPr>
            <a:r>
              <a:rPr lang="en-US" sz="3600" dirty="0">
                <a:latin typeface="Times New Roman" panose="02020603050405020304" pitchFamily="18" charset="0"/>
                <a:cs typeface="Times New Roman" panose="02020603050405020304" pitchFamily="18" charset="0"/>
              </a:rPr>
              <a:t>          Efficiency OF Real Time PCR</a:t>
            </a:r>
          </a:p>
        </p:txBody>
      </p:sp>
      <p:pic>
        <p:nvPicPr>
          <p:cNvPr id="4" name="Picture 3">
            <a:extLst>
              <a:ext uri="{FF2B5EF4-FFF2-40B4-BE49-F238E27FC236}">
                <a16:creationId xmlns:a16="http://schemas.microsoft.com/office/drawing/2014/main" xmlns="" id="{ACBF61E5-AE90-493C-8B51-709DABD8E168}"/>
              </a:ext>
            </a:extLst>
          </p:cNvPr>
          <p:cNvPicPr>
            <a:picLocks noChangeAspect="1"/>
          </p:cNvPicPr>
          <p:nvPr/>
        </p:nvPicPr>
        <p:blipFill>
          <a:blip r:embed="rId2"/>
          <a:stretch>
            <a:fillRect/>
          </a:stretch>
        </p:blipFill>
        <p:spPr>
          <a:xfrm>
            <a:off x="1403648" y="2701187"/>
            <a:ext cx="5904656" cy="3327834"/>
          </a:xfrm>
          <a:prstGeom prst="rect">
            <a:avLst/>
          </a:prstGeom>
        </p:spPr>
      </p:pic>
    </p:spTree>
    <p:extLst>
      <p:ext uri="{BB962C8B-B14F-4D97-AF65-F5344CB8AC3E}">
        <p14:creationId xmlns:p14="http://schemas.microsoft.com/office/powerpoint/2010/main" val="2754150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23813" y="0"/>
          <a:ext cx="3025775" cy="6858000"/>
        </p:xfrm>
        <a:graphic>
          <a:graphicData uri="http://schemas.openxmlformats.org/presentationml/2006/ole">
            <mc:AlternateContent xmlns:mc="http://schemas.openxmlformats.org/markup-compatibility/2006">
              <mc:Choice xmlns:v="urn:schemas-microsoft-com:vml" Requires="v">
                <p:oleObj spid="_x0000_s8195" name="Worksheet" r:id="rId4" imgW="2235200" imgH="4724400" progId="Excel.Sheet.8">
                  <p:embed/>
                </p:oleObj>
              </mc:Choice>
              <mc:Fallback>
                <p:oleObj name="Worksheet" r:id="rId4" imgW="2235200" imgH="4724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0"/>
                        <a:ext cx="302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3" name="Rectangle 3"/>
          <p:cNvSpPr>
            <a:spLocks noChangeArrowheads="1"/>
          </p:cNvSpPr>
          <p:nvPr/>
        </p:nvSpPr>
        <p:spPr bwMode="auto">
          <a:xfrm>
            <a:off x="0" y="6096000"/>
            <a:ext cx="3124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4" name="Rectangle 4"/>
          <p:cNvSpPr>
            <a:spLocks noChangeArrowheads="1"/>
          </p:cNvSpPr>
          <p:nvPr/>
        </p:nvSpPr>
        <p:spPr bwMode="auto">
          <a:xfrm>
            <a:off x="3465513" y="2384425"/>
            <a:ext cx="472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Assuming 100% efficient PCR reactions</a:t>
            </a:r>
          </a:p>
        </p:txBody>
      </p:sp>
      <p:sp>
        <p:nvSpPr>
          <p:cNvPr id="10245" name="TextBox 4"/>
          <p:cNvSpPr txBox="1">
            <a:spLocks noChangeArrowheads="1"/>
          </p:cNvSpPr>
          <p:nvPr/>
        </p:nvSpPr>
        <p:spPr bwMode="auto">
          <a:xfrm>
            <a:off x="3657600" y="6096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200"/>
              <a:t>The amount of DNA doubles after each cycle</a:t>
            </a:r>
          </a:p>
        </p:txBody>
      </p:sp>
      <p:sp>
        <p:nvSpPr>
          <p:cNvPr id="10246" name="TextBox 5"/>
          <p:cNvSpPr txBox="1">
            <a:spLocks noChangeArrowheads="1"/>
          </p:cNvSpPr>
          <p:nvPr/>
        </p:nvSpPr>
        <p:spPr bwMode="auto">
          <a:xfrm>
            <a:off x="3124200" y="4191000"/>
            <a:ext cx="582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After n cycles there will be 2</a:t>
            </a:r>
            <a:r>
              <a:rPr lang="en-US" sz="2000" baseline="30000"/>
              <a:t>n</a:t>
            </a:r>
            <a:r>
              <a:rPr lang="en-US" sz="2000"/>
              <a:t> times as much DNA</a:t>
            </a:r>
          </a:p>
        </p:txBody>
      </p:sp>
      <p:sp>
        <p:nvSpPr>
          <p:cNvPr id="10247" name="TextBox 1"/>
          <p:cNvSpPr txBox="1">
            <a:spLocks noChangeArrowheads="1"/>
          </p:cNvSpPr>
          <p:nvPr/>
        </p:nvSpPr>
        <p:spPr bwMode="auto">
          <a:xfrm>
            <a:off x="5257800" y="20638"/>
            <a:ext cx="83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t>PCR</a:t>
            </a:r>
          </a:p>
        </p:txBody>
      </p:sp>
    </p:spTree>
    <p:extLst>
      <p:ext uri="{BB962C8B-B14F-4D97-AF65-F5344CB8AC3E}">
        <p14:creationId xmlns:p14="http://schemas.microsoft.com/office/powerpoint/2010/main" val="4179410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2BE85E1-BE62-4AEC-A724-70BDD8848B57}" type="slidenum">
              <a:rPr lang="en-US"/>
              <a:pPr/>
              <a:t>67</a:t>
            </a:fld>
            <a:endParaRPr lang="en-US"/>
          </a:p>
        </p:txBody>
      </p:sp>
      <p:sp>
        <p:nvSpPr>
          <p:cNvPr id="202754" name="Rectangle 2"/>
          <p:cNvSpPr>
            <a:spLocks noChangeArrowheads="1"/>
          </p:cNvSpPr>
          <p:nvPr/>
        </p:nvSpPr>
        <p:spPr bwMode="auto">
          <a:xfrm>
            <a:off x="8740775" y="5943600"/>
            <a:ext cx="228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2755" name="Picture 3"/>
          <p:cNvPicPr>
            <a:picLocks noChangeAspect="1" noChangeArrowheads="1"/>
          </p:cNvPicPr>
          <p:nvPr/>
        </p:nvPicPr>
        <p:blipFill>
          <a:blip r:embed="rId4">
            <a:extLst>
              <a:ext uri="{28A0092B-C50C-407E-A947-70E740481C1C}">
                <a14:useLocalDpi xmlns:a14="http://schemas.microsoft.com/office/drawing/2010/main" val="0"/>
              </a:ext>
            </a:extLst>
          </a:blip>
          <a:srcRect r="28572" b="22014"/>
          <a:stretch>
            <a:fillRect/>
          </a:stretch>
        </p:blipFill>
        <p:spPr bwMode="auto">
          <a:xfrm>
            <a:off x="0" y="1371600"/>
            <a:ext cx="8610600"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2756" name="Group 4"/>
          <p:cNvGrpSpPr>
            <a:grpSpLocks/>
          </p:cNvGrpSpPr>
          <p:nvPr/>
        </p:nvGrpSpPr>
        <p:grpSpPr bwMode="auto">
          <a:xfrm>
            <a:off x="1600200" y="-228600"/>
            <a:ext cx="3505200" cy="2682875"/>
            <a:chOff x="0" y="-4"/>
            <a:chExt cx="2832" cy="2168"/>
          </a:xfrm>
        </p:grpSpPr>
        <p:graphicFrame>
          <p:nvGraphicFramePr>
            <p:cNvPr id="202757" name="Object 5"/>
            <p:cNvGraphicFramePr>
              <a:graphicFrameLocks noChangeAspect="1"/>
            </p:cNvGraphicFramePr>
            <p:nvPr/>
          </p:nvGraphicFramePr>
          <p:xfrm>
            <a:off x="240" y="-4"/>
            <a:ext cx="2592" cy="2164"/>
          </p:xfrm>
          <a:graphic>
            <a:graphicData uri="http://schemas.openxmlformats.org/presentationml/2006/ole">
              <mc:AlternateContent xmlns:mc="http://schemas.openxmlformats.org/markup-compatibility/2006">
                <mc:Choice xmlns:v="urn:schemas-microsoft-com:vml" Requires="v">
                  <p:oleObj spid="_x0000_s9220" name="Chart" r:id="rId5" imgW="4534205" imgH="2873085" progId="Excel.Chart.8">
                    <p:embed/>
                  </p:oleObj>
                </mc:Choice>
                <mc:Fallback>
                  <p:oleObj name="Chart" r:id="rId5" imgW="4534205" imgH="2873085"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3944"/>
                        <a:stretch>
                          <a:fillRect/>
                        </a:stretch>
                      </p:blipFill>
                      <p:spPr bwMode="auto">
                        <a:xfrm>
                          <a:off x="240" y="-4"/>
                          <a:ext cx="2592" cy="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8" name="Object 6"/>
            <p:cNvGraphicFramePr>
              <a:graphicFrameLocks noChangeAspect="1"/>
            </p:cNvGraphicFramePr>
            <p:nvPr/>
          </p:nvGraphicFramePr>
          <p:xfrm>
            <a:off x="0" y="0"/>
            <a:ext cx="240" cy="2164"/>
          </p:xfrm>
          <a:graphic>
            <a:graphicData uri="http://schemas.openxmlformats.org/presentationml/2006/ole">
              <mc:AlternateContent xmlns:mc="http://schemas.openxmlformats.org/markup-compatibility/2006">
                <mc:Choice xmlns:v="urn:schemas-microsoft-com:vml" Requires="v">
                  <p:oleObj spid="_x0000_s9221" name="Chart" r:id="rId7" imgW="4534205" imgH="2873085" progId="Excel.Chart.8">
                    <p:embed/>
                  </p:oleObj>
                </mc:Choice>
                <mc:Fallback>
                  <p:oleObj name="Chart" r:id="rId7" imgW="4534205" imgH="2873085"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92958"/>
                        <a:stretch>
                          <a:fillRect/>
                        </a:stretch>
                      </p:blipFill>
                      <p:spPr bwMode="auto">
                        <a:xfrm>
                          <a:off x="0" y="0"/>
                          <a:ext cx="240" cy="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6719080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 of real time </a:t>
            </a:r>
            <a:r>
              <a:rPr lang="en-US" dirty="0" err="1"/>
              <a:t>pcr</a:t>
            </a:r>
            <a:endParaRPr lang="en-US" dirty="0"/>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06" t="36940" r="41890" b="11863"/>
          <a:stretch/>
        </p:blipFill>
        <p:spPr bwMode="auto">
          <a:xfrm>
            <a:off x="827584" y="1916832"/>
            <a:ext cx="7414717"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964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15551" t="31915" r="4899" b="8930"/>
          <a:stretch/>
        </p:blipFill>
        <p:spPr bwMode="auto">
          <a:xfrm>
            <a:off x="152400" y="2333038"/>
            <a:ext cx="8856000" cy="370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9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09" t="25781" r="33382" b="14844"/>
          <a:stretch/>
        </p:blipFill>
        <p:spPr bwMode="auto">
          <a:xfrm>
            <a:off x="1383425" y="116632"/>
            <a:ext cx="6681312" cy="66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9524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64704"/>
            <a:ext cx="8229600" cy="4525963"/>
          </a:xfrm>
        </p:spPr>
        <p:txBody>
          <a:bodyPr/>
          <a:lstStyle/>
          <a:p>
            <a:r>
              <a:rPr lang="en-US" dirty="0">
                <a:latin typeface="Times New Roman" panose="02020603050405020304" pitchFamily="18" charset="0"/>
                <a:cs typeface="Times New Roman" panose="02020603050405020304" pitchFamily="18" charset="0"/>
              </a:rPr>
              <a:t>Rn: Normalized reporter is the </a:t>
            </a:r>
            <a:r>
              <a:rPr lang="en-US" b="1" dirty="0">
                <a:solidFill>
                  <a:srgbClr val="FF0000"/>
                </a:solidFill>
                <a:latin typeface="Times New Roman" panose="02020603050405020304" pitchFamily="18" charset="0"/>
                <a:cs typeface="Times New Roman" panose="02020603050405020304" pitchFamily="18" charset="0"/>
              </a:rPr>
              <a:t>ratio of the fluorescence emission intensity of the reporter dye </a:t>
            </a:r>
            <a:r>
              <a:rPr lang="en-US" b="1" dirty="0">
                <a:solidFill>
                  <a:srgbClr val="7030A0"/>
                </a:solidFill>
                <a:latin typeface="Times New Roman" panose="02020603050405020304" pitchFamily="18" charset="0"/>
                <a:cs typeface="Times New Roman" panose="02020603050405020304" pitchFamily="18" charset="0"/>
              </a:rPr>
              <a:t>to</a:t>
            </a:r>
            <a:r>
              <a:rPr lang="en-US" b="1" dirty="0">
                <a:solidFill>
                  <a:srgbClr val="FF0000"/>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the</a:t>
            </a:r>
            <a:r>
              <a:rPr lang="en-US" b="1" dirty="0">
                <a:solidFill>
                  <a:srgbClr val="FF0000"/>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fluorescence emission intensity of the passive reference dye</a:t>
            </a:r>
          </a:p>
          <a:p>
            <a:endParaRPr lang="en-US" b="1" dirty="0">
              <a:solidFill>
                <a:srgbClr val="00B050"/>
              </a:solidFill>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ΔRn</a:t>
            </a:r>
            <a:r>
              <a:rPr lang="en-US" dirty="0">
                <a:latin typeface="Times New Roman" panose="02020603050405020304" pitchFamily="18" charset="0"/>
                <a:cs typeface="Times New Roman" panose="02020603050405020304" pitchFamily="18" charset="0"/>
              </a:rPr>
              <a:t> is the normalization of </a:t>
            </a:r>
            <a:r>
              <a:rPr lang="en-US" dirty="0" err="1">
                <a:latin typeface="Times New Roman" panose="02020603050405020304" pitchFamily="18" charset="0"/>
                <a:cs typeface="Times New Roman" panose="02020603050405020304" pitchFamily="18" charset="0"/>
              </a:rPr>
              <a:t>Rn</a:t>
            </a:r>
            <a:r>
              <a:rPr lang="en-US" dirty="0">
                <a:latin typeface="Times New Roman" panose="02020603050405020304" pitchFamily="18" charset="0"/>
                <a:cs typeface="Times New Roman" panose="02020603050405020304" pitchFamily="18" charset="0"/>
              </a:rPr>
              <a:t> obtained by subtracting the baseline: (</a:t>
            </a:r>
            <a:r>
              <a:rPr lang="en-US" dirty="0" err="1">
                <a:latin typeface="Times New Roman" panose="02020603050405020304" pitchFamily="18" charset="0"/>
                <a:cs typeface="Times New Roman" panose="02020603050405020304" pitchFamily="18" charset="0"/>
              </a:rPr>
              <a:t>ΔRn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Rn</a:t>
            </a:r>
            <a:r>
              <a:rPr lang="en-US" dirty="0">
                <a:latin typeface="Times New Roman" panose="02020603050405020304" pitchFamily="18" charset="0"/>
                <a:cs typeface="Times New Roman" panose="02020603050405020304" pitchFamily="18" charset="0"/>
              </a:rPr>
              <a:t> –baseline).</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51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A1F2B6-37AF-4B7B-89C1-A81D61F2ED94}"/>
              </a:ext>
            </a:extLst>
          </p:cNvPr>
          <p:cNvSpPr>
            <a:spLocks noGrp="1"/>
          </p:cNvSpPr>
          <p:nvPr>
            <p:ph idx="1"/>
          </p:nvPr>
        </p:nvSpPr>
        <p:spPr>
          <a:xfrm>
            <a:off x="251520" y="260648"/>
            <a:ext cx="8229600" cy="5904656"/>
          </a:xfrm>
        </p:spPr>
        <p:txBody>
          <a:bodyPr>
            <a:normAutofit fontScale="92500" lnSpcReduction="10000"/>
          </a:bodyPr>
          <a:lstStyle/>
          <a:p>
            <a:r>
              <a:rPr lang="en-US" dirty="0">
                <a:effectLst/>
                <a:latin typeface="Times New Roman" panose="02020603050405020304" pitchFamily="18" charset="0"/>
                <a:cs typeface="Times New Roman" panose="02020603050405020304" pitchFamily="18" charset="0"/>
              </a:rPr>
              <a:t>The</a:t>
            </a:r>
            <a:r>
              <a:rPr lang="en-US" dirty="0">
                <a:solidFill>
                  <a:srgbClr val="FF0000"/>
                </a:solidFill>
                <a:effectLst/>
                <a:latin typeface="Times New Roman" panose="02020603050405020304" pitchFamily="18" charset="0"/>
                <a:cs typeface="Times New Roman" panose="02020603050405020304" pitchFamily="18" charset="0"/>
              </a:rPr>
              <a:t> Rn </a:t>
            </a:r>
            <a:r>
              <a:rPr lang="en-US" dirty="0">
                <a:effectLst/>
                <a:latin typeface="Times New Roman" panose="02020603050405020304" pitchFamily="18" charset="0"/>
                <a:cs typeface="Times New Roman" panose="02020603050405020304" pitchFamily="18" charset="0"/>
              </a:rPr>
              <a:t>value, or normalized reporter value, is the fluorescent signal from SYBR Green normalized to (divided by) </a:t>
            </a:r>
            <a:r>
              <a:rPr lang="en-US" dirty="0">
                <a:solidFill>
                  <a:srgbClr val="FF0000"/>
                </a:solidFill>
                <a:effectLst/>
                <a:latin typeface="Times New Roman" panose="02020603050405020304" pitchFamily="18" charset="0"/>
                <a:cs typeface="Times New Roman" panose="02020603050405020304" pitchFamily="18" charset="0"/>
              </a:rPr>
              <a:t>the signal of the passive reference dye for a given reaction.</a:t>
            </a:r>
          </a:p>
          <a:p>
            <a:r>
              <a:rPr lang="en-US" dirty="0">
                <a:solidFill>
                  <a:srgbClr val="FF0000"/>
                </a:solidFill>
                <a:effectLst/>
                <a:latin typeface="Times New Roman" panose="02020603050405020304" pitchFamily="18" charset="0"/>
                <a:cs typeface="Times New Roman" panose="02020603050405020304" pitchFamily="18" charset="0"/>
              </a:rPr>
              <a:t> </a:t>
            </a:r>
          </a:p>
          <a:p>
            <a:r>
              <a:rPr lang="en-US" dirty="0">
                <a:effectLst/>
                <a:latin typeface="Times New Roman" panose="02020603050405020304" pitchFamily="18" charset="0"/>
                <a:cs typeface="Times New Roman" panose="02020603050405020304" pitchFamily="18" charset="0"/>
              </a:rPr>
              <a:t>The delta Rn value is </a:t>
            </a:r>
            <a:r>
              <a:rPr lang="en-US" dirty="0">
                <a:solidFill>
                  <a:srgbClr val="FF0000"/>
                </a:solidFill>
                <a:effectLst/>
                <a:latin typeface="Times New Roman" panose="02020603050405020304" pitchFamily="18" charset="0"/>
                <a:cs typeface="Times New Roman" panose="02020603050405020304" pitchFamily="18" charset="0"/>
              </a:rPr>
              <a:t>the Rn value of an experimental reaction minus the Rn value of the baseline signal generated by the instrument. </a:t>
            </a:r>
          </a:p>
          <a:p>
            <a:endParaRPr lang="en-US" dirty="0">
              <a:effectLst/>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cs typeface="Times New Roman" panose="02020603050405020304" pitchFamily="18" charset="0"/>
              </a:rPr>
              <a:t>This parameter reliably </a:t>
            </a:r>
            <a:r>
              <a:rPr lang="en-US" dirty="0">
                <a:solidFill>
                  <a:srgbClr val="FF0000"/>
                </a:solidFill>
                <a:effectLst/>
                <a:latin typeface="Times New Roman" panose="02020603050405020304" pitchFamily="18" charset="0"/>
                <a:cs typeface="Times New Roman" panose="02020603050405020304" pitchFamily="18" charset="0"/>
              </a:rPr>
              <a:t>calculates the magnitude of the specific signal generated from a given set of PCR conditions. </a:t>
            </a:r>
            <a:r>
              <a:rPr lang="en-US" b="0" i="0" dirty="0">
                <a:effectLst/>
                <a:latin typeface="Times New Roman" panose="02020603050405020304" pitchFamily="18" charset="0"/>
                <a:cs typeface="Times New Roman" panose="02020603050405020304" pitchFamily="18" charset="0"/>
              </a:rPr>
              <a:t/>
            </a:r>
            <a:br>
              <a:rPr lang="en-US" b="0" i="0" dirty="0">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524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39693D4C-2564-4102-B39F-F38828A941EA}" type="slidenum">
              <a:rPr lang="en-US"/>
              <a:pPr/>
              <a:t>72</a:t>
            </a:fld>
            <a:endParaRPr lang="en-US"/>
          </a:p>
        </p:txBody>
      </p:sp>
      <p:sp>
        <p:nvSpPr>
          <p:cNvPr id="204802"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4803" name="Picture 3"/>
          <p:cNvPicPr>
            <a:picLocks noChangeAspect="1" noChangeArrowheads="1"/>
          </p:cNvPicPr>
          <p:nvPr/>
        </p:nvPicPr>
        <p:blipFill>
          <a:blip r:embed="rId4">
            <a:extLst>
              <a:ext uri="{28A0092B-C50C-407E-A947-70E740481C1C}">
                <a14:useLocalDpi xmlns:a14="http://schemas.microsoft.com/office/drawing/2010/main" val="0"/>
              </a:ext>
            </a:extLst>
          </a:blip>
          <a:srcRect r="27928" b="27483"/>
          <a:stretch>
            <a:fillRect/>
          </a:stretch>
        </p:blipFill>
        <p:spPr bwMode="auto">
          <a:xfrm>
            <a:off x="0" y="1485900"/>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04" name="Group 4"/>
          <p:cNvGrpSpPr>
            <a:grpSpLocks/>
          </p:cNvGrpSpPr>
          <p:nvPr/>
        </p:nvGrpSpPr>
        <p:grpSpPr bwMode="auto">
          <a:xfrm>
            <a:off x="1676400" y="0"/>
            <a:ext cx="3276600" cy="2286000"/>
            <a:chOff x="2496" y="2496"/>
            <a:chExt cx="2640" cy="1810"/>
          </a:xfrm>
        </p:grpSpPr>
        <p:graphicFrame>
          <p:nvGraphicFramePr>
            <p:cNvPr id="204805" name="Object 5"/>
            <p:cNvGraphicFramePr>
              <a:graphicFrameLocks noChangeAspect="1"/>
            </p:cNvGraphicFramePr>
            <p:nvPr/>
          </p:nvGraphicFramePr>
          <p:xfrm>
            <a:off x="2736" y="2496"/>
            <a:ext cx="2400" cy="1810"/>
          </p:xfrm>
          <a:graphic>
            <a:graphicData uri="http://schemas.openxmlformats.org/presentationml/2006/ole">
              <mc:AlternateContent xmlns:mc="http://schemas.openxmlformats.org/markup-compatibility/2006">
                <mc:Choice xmlns:v="urn:schemas-microsoft-com:vml" Requires="v">
                  <p:oleObj spid="_x0000_s10244" name="Chart" r:id="rId5" imgW="4534205" imgH="2880563" progId="Excel.Chart.8">
                    <p:embed/>
                  </p:oleObj>
                </mc:Choice>
                <mc:Fallback>
                  <p:oleObj name="Chart" r:id="rId5" imgW="4534205" imgH="2880563" progId="Excel.Chart.8">
                    <p:embed/>
                    <p:pic>
                      <p:nvPicPr>
                        <p:cNvPr id="0" name=""/>
                        <p:cNvPicPr>
                          <a:picLocks noRot="1" noChangeAspect="1" noChangeArrowheads="1"/>
                        </p:cNvPicPr>
                        <p:nvPr/>
                      </p:nvPicPr>
                      <p:blipFill>
                        <a:blip r:embed="rId6">
                          <a:extLst>
                            <a:ext uri="{28A0092B-C50C-407E-A947-70E740481C1C}">
                              <a14:useLocalDpi xmlns:a14="http://schemas.microsoft.com/office/drawing/2010/main" val="0"/>
                            </a:ext>
                          </a:extLst>
                        </a:blip>
                        <a:srcRect l="25374" t="15657"/>
                        <a:stretch>
                          <a:fillRect/>
                        </a:stretch>
                      </p:blipFill>
                      <p:spPr bwMode="auto">
                        <a:xfrm>
                          <a:off x="2736" y="2496"/>
                          <a:ext cx="2400" cy="18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06" name="Object 6"/>
            <p:cNvGraphicFramePr>
              <a:graphicFrameLocks noChangeAspect="1"/>
            </p:cNvGraphicFramePr>
            <p:nvPr/>
          </p:nvGraphicFramePr>
          <p:xfrm>
            <a:off x="2496" y="2496"/>
            <a:ext cx="240" cy="1810"/>
          </p:xfrm>
          <a:graphic>
            <a:graphicData uri="http://schemas.openxmlformats.org/presentationml/2006/ole">
              <mc:AlternateContent xmlns:mc="http://schemas.openxmlformats.org/markup-compatibility/2006">
                <mc:Choice xmlns:v="urn:schemas-microsoft-com:vml" Requires="v">
                  <p:oleObj spid="_x0000_s10245" name="Chart" r:id="rId7" imgW="4534205" imgH="2880563" progId="Excel.Chart.8">
                    <p:embed/>
                  </p:oleObj>
                </mc:Choice>
                <mc:Fallback>
                  <p:oleObj name="Chart" r:id="rId7" imgW="4534205" imgH="2880563" progId="Excel.Chart.8">
                    <p:embed/>
                    <p:pic>
                      <p:nvPicPr>
                        <p:cNvPr id="0" name=""/>
                        <p:cNvPicPr>
                          <a:picLocks noRot="1" noChangeAspect="1" noChangeArrowheads="1"/>
                        </p:cNvPicPr>
                        <p:nvPr/>
                      </p:nvPicPr>
                      <p:blipFill>
                        <a:blip r:embed="rId6">
                          <a:extLst>
                            <a:ext uri="{28A0092B-C50C-407E-A947-70E740481C1C}">
                              <a14:useLocalDpi xmlns:a14="http://schemas.microsoft.com/office/drawing/2010/main" val="0"/>
                            </a:ext>
                          </a:extLst>
                        </a:blip>
                        <a:srcRect t="15657" r="92537"/>
                        <a:stretch>
                          <a:fillRect/>
                        </a:stretch>
                      </p:blipFill>
                      <p:spPr bwMode="auto">
                        <a:xfrm>
                          <a:off x="2496" y="2496"/>
                          <a:ext cx="240" cy="18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3071781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F5FFA1DF-598F-497B-927D-67C467080FCC}" type="slidenum">
              <a:rPr lang="en-US"/>
              <a:pPr/>
              <a:t>73</a:t>
            </a:fld>
            <a:endParaRPr lang="en-US"/>
          </a:p>
        </p:txBody>
      </p:sp>
      <p:sp>
        <p:nvSpPr>
          <p:cNvPr id="206850"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6851" name="Picture 3"/>
          <p:cNvPicPr>
            <a:picLocks noChangeAspect="1" noChangeArrowheads="1"/>
          </p:cNvPicPr>
          <p:nvPr/>
        </p:nvPicPr>
        <p:blipFill>
          <a:blip r:embed="rId3">
            <a:extLst>
              <a:ext uri="{28A0092B-C50C-407E-A947-70E740481C1C}">
                <a14:useLocalDpi xmlns:a14="http://schemas.microsoft.com/office/drawing/2010/main" val="0"/>
              </a:ext>
            </a:extLst>
          </a:blip>
          <a:srcRect t="1393" r="27928" b="27483"/>
          <a:stretch>
            <a:fillRect/>
          </a:stretch>
        </p:blipFill>
        <p:spPr bwMode="auto">
          <a:xfrm>
            <a:off x="0" y="1622425"/>
            <a:ext cx="9144000"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2" name="Line 4"/>
          <p:cNvSpPr>
            <a:spLocks noChangeShapeType="1"/>
          </p:cNvSpPr>
          <p:nvPr/>
        </p:nvSpPr>
        <p:spPr bwMode="auto">
          <a:xfrm flipV="1">
            <a:off x="4549775" y="304800"/>
            <a:ext cx="3832225" cy="56388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53" name="Text Box 5"/>
          <p:cNvSpPr txBox="1">
            <a:spLocks noChangeArrowheads="1"/>
          </p:cNvSpPr>
          <p:nvPr/>
        </p:nvSpPr>
        <p:spPr bwMode="auto">
          <a:xfrm>
            <a:off x="1431925" y="425450"/>
            <a:ext cx="291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Linear ~20 to ~1500</a:t>
            </a:r>
          </a:p>
        </p:txBody>
      </p:sp>
    </p:spTree>
    <p:extLst>
      <p:ext uri="{BB962C8B-B14F-4D97-AF65-F5344CB8AC3E}">
        <p14:creationId xmlns:p14="http://schemas.microsoft.com/office/powerpoint/2010/main" val="3452223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p:bldP spid="206853"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599488" y="5899150"/>
            <a:ext cx="3048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3" name="Text Box 3"/>
          <p:cNvSpPr txBox="1">
            <a:spLocks noChangeArrowheads="1"/>
          </p:cNvSpPr>
          <p:nvPr/>
        </p:nvSpPr>
        <p:spPr bwMode="auto">
          <a:xfrm>
            <a:off x="1431925" y="425450"/>
            <a:ext cx="641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atin typeface="Arial Unicode MS" pitchFamily="34" charset="-128"/>
              </a:rPr>
              <a:t>Linear ~20 to ~1500 Fluorescent Units</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l="5688" r="28572" b="28510"/>
          <a:stretch>
            <a:fillRect/>
          </a:stretch>
        </p:blipFill>
        <p:spPr bwMode="auto">
          <a:xfrm>
            <a:off x="685800" y="1368425"/>
            <a:ext cx="79248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ine 5"/>
          <p:cNvSpPr>
            <a:spLocks noChangeShapeType="1"/>
          </p:cNvSpPr>
          <p:nvPr/>
        </p:nvSpPr>
        <p:spPr bwMode="auto">
          <a:xfrm>
            <a:off x="6400800" y="46482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6" name="Rectangle 6"/>
          <p:cNvSpPr>
            <a:spLocks noChangeArrowheads="1"/>
          </p:cNvSpPr>
          <p:nvPr/>
        </p:nvSpPr>
        <p:spPr bwMode="auto">
          <a:xfrm>
            <a:off x="3689350" y="965200"/>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Arithmetic scale</a:t>
            </a:r>
          </a:p>
        </p:txBody>
      </p:sp>
      <p:sp>
        <p:nvSpPr>
          <p:cNvPr id="15367" name="Rectangle 7"/>
          <p:cNvSpPr>
            <a:spLocks noChangeArrowheads="1"/>
          </p:cNvSpPr>
          <p:nvPr/>
        </p:nvSpPr>
        <p:spPr bwMode="auto">
          <a:xfrm>
            <a:off x="2819400" y="4419600"/>
            <a:ext cx="303688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Same region as log scale</a:t>
            </a:r>
          </a:p>
        </p:txBody>
      </p:sp>
      <p:sp>
        <p:nvSpPr>
          <p:cNvPr id="15368" name="Line 8"/>
          <p:cNvSpPr>
            <a:spLocks noChangeShapeType="1"/>
          </p:cNvSpPr>
          <p:nvPr/>
        </p:nvSpPr>
        <p:spPr bwMode="auto">
          <a:xfrm>
            <a:off x="5791200" y="4724400"/>
            <a:ext cx="3048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9" name="TextBox 10"/>
          <p:cNvSpPr txBox="1">
            <a:spLocks noChangeArrowheads="1"/>
          </p:cNvSpPr>
          <p:nvPr/>
        </p:nvSpPr>
        <p:spPr bwMode="auto">
          <a:xfrm>
            <a:off x="3962400" y="6477000"/>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800"/>
              <a:t>Cycle number</a:t>
            </a:r>
          </a:p>
        </p:txBody>
      </p:sp>
      <p:sp>
        <p:nvSpPr>
          <p:cNvPr id="12" name="TextBox 11"/>
          <p:cNvSpPr txBox="1"/>
          <p:nvPr/>
        </p:nvSpPr>
        <p:spPr>
          <a:xfrm>
            <a:off x="152400" y="1981200"/>
            <a:ext cx="492443" cy="3527769"/>
          </a:xfrm>
          <a:prstGeom prst="rect">
            <a:avLst/>
          </a:prstGeom>
          <a:noFill/>
        </p:spPr>
        <p:txBody>
          <a:bodyPr vert="vert270" wrap="none">
            <a:spAutoFit/>
          </a:bodyPr>
          <a:lstStyle/>
          <a:p>
            <a:pPr algn="ctr">
              <a:defRPr/>
            </a:pPr>
            <a:r>
              <a:rPr lang="en-US" sz="2000" dirty="0">
                <a:ea typeface="ＭＳ Ｐゴシック" charset="-128"/>
              </a:rPr>
              <a:t>PCR baseline subtracted RFU</a:t>
            </a:r>
          </a:p>
        </p:txBody>
      </p:sp>
    </p:spTree>
    <p:extLst>
      <p:ext uri="{BB962C8B-B14F-4D97-AF65-F5344CB8AC3E}">
        <p14:creationId xmlns:p14="http://schemas.microsoft.com/office/powerpoint/2010/main" val="1462562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9337D52-2882-4009-B531-F558A710F7C4}" type="slidenum">
              <a:rPr lang="en-US"/>
              <a:pPr/>
              <a:t>75</a:t>
            </a:fld>
            <a:endParaRPr lang="en-US"/>
          </a:p>
        </p:txBody>
      </p:sp>
      <p:sp>
        <p:nvSpPr>
          <p:cNvPr id="26626"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r="28572" b="22014"/>
          <a:stretch>
            <a:fillRect/>
          </a:stretch>
        </p:blipFill>
        <p:spPr bwMode="auto">
          <a:xfrm>
            <a:off x="2667000" y="2727325"/>
            <a:ext cx="6477000"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t="1393" r="27928" b="27483"/>
          <a:stretch>
            <a:fillRect/>
          </a:stretch>
        </p:blipFill>
        <p:spPr bwMode="auto">
          <a:xfrm>
            <a:off x="0" y="0"/>
            <a:ext cx="7010400" cy="40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1" name="Text Box 7"/>
          <p:cNvSpPr txBox="1">
            <a:spLocks noChangeArrowheads="1"/>
          </p:cNvSpPr>
          <p:nvPr/>
        </p:nvSpPr>
        <p:spPr bwMode="auto">
          <a:xfrm>
            <a:off x="6553200" y="533400"/>
            <a:ext cx="22955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6600"/>
                </a:solidFill>
              </a:rPr>
              <a:t>threshold = 300</a:t>
            </a:r>
          </a:p>
        </p:txBody>
      </p:sp>
      <p:sp>
        <p:nvSpPr>
          <p:cNvPr id="26633" name="Line 9"/>
          <p:cNvSpPr>
            <a:spLocks noChangeShapeType="1"/>
          </p:cNvSpPr>
          <p:nvPr/>
        </p:nvSpPr>
        <p:spPr bwMode="auto">
          <a:xfrm flipH="1">
            <a:off x="6400800" y="990600"/>
            <a:ext cx="1295400" cy="4572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4" name="Line 10"/>
          <p:cNvSpPr>
            <a:spLocks noChangeShapeType="1"/>
          </p:cNvSpPr>
          <p:nvPr/>
        </p:nvSpPr>
        <p:spPr bwMode="auto">
          <a:xfrm>
            <a:off x="7696200" y="957263"/>
            <a:ext cx="0" cy="45720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34581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nser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515" y="108273"/>
            <a:ext cx="5328791" cy="3317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2" descr="Inser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641" y="3608710"/>
            <a:ext cx="5103316" cy="3177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3"/>
          <p:cNvSpPr>
            <a:spLocks/>
          </p:cNvSpPr>
          <p:nvPr/>
        </p:nvSpPr>
        <p:spPr bwMode="auto">
          <a:xfrm>
            <a:off x="5651377" y="1324943"/>
            <a:ext cx="3215803" cy="884039"/>
          </a:xfrm>
          <a:custGeom>
            <a:avLst/>
            <a:gdLst>
              <a:gd name="T0" fmla="*/ 484206079 w 21600"/>
              <a:gd name="T1" fmla="*/ 36592669 h 21600"/>
              <a:gd name="T2" fmla="*/ 484206079 w 21600"/>
              <a:gd name="T3" fmla="*/ 36592669 h 21600"/>
              <a:gd name="T4" fmla="*/ 484206079 w 21600"/>
              <a:gd name="T5" fmla="*/ 36592669 h 21600"/>
              <a:gd name="T6" fmla="*/ 484206079 w 21600"/>
              <a:gd name="T7" fmla="*/ 36592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63500">
            <a:solidFill>
              <a:srgbClr val="E44545"/>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r>
              <a:rPr lang="en-US"/>
              <a:t>Amplification curve: </a:t>
            </a:r>
          </a:p>
          <a:p>
            <a:r>
              <a:rPr lang="en-US" b="1"/>
              <a:t>log view</a:t>
            </a:r>
            <a:endParaRPr lang="en-US"/>
          </a:p>
        </p:txBody>
      </p:sp>
      <p:sp>
        <p:nvSpPr>
          <p:cNvPr id="11269" name="AutoShape 4"/>
          <p:cNvSpPr>
            <a:spLocks/>
          </p:cNvSpPr>
          <p:nvPr/>
        </p:nvSpPr>
        <p:spPr bwMode="auto">
          <a:xfrm>
            <a:off x="5673701" y="4778499"/>
            <a:ext cx="3171155" cy="839391"/>
          </a:xfrm>
          <a:custGeom>
            <a:avLst/>
            <a:gdLst>
              <a:gd name="T0" fmla="*/ 470853918 w 21600"/>
              <a:gd name="T1" fmla="*/ 32989779 h 21600"/>
              <a:gd name="T2" fmla="*/ 470853918 w 21600"/>
              <a:gd name="T3" fmla="*/ 32989779 h 21600"/>
              <a:gd name="T4" fmla="*/ 470853918 w 21600"/>
              <a:gd name="T5" fmla="*/ 32989779 h 21600"/>
              <a:gd name="T6" fmla="*/ 470853918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a:t>Amplification curve: </a:t>
            </a:r>
          </a:p>
          <a:p>
            <a:r>
              <a:rPr lang="en-US" b="1"/>
              <a:t>linear view</a:t>
            </a:r>
            <a:endParaRPr lang="en-US"/>
          </a:p>
        </p:txBody>
      </p:sp>
      <p:sp>
        <p:nvSpPr>
          <p:cNvPr id="11270" name="AutoShape 5"/>
          <p:cNvSpPr>
            <a:spLocks/>
          </p:cNvSpPr>
          <p:nvPr/>
        </p:nvSpPr>
        <p:spPr bwMode="auto">
          <a:xfrm>
            <a:off x="5716117" y="2236887"/>
            <a:ext cx="3085207" cy="455414"/>
          </a:xfrm>
          <a:custGeom>
            <a:avLst/>
            <a:gdLst>
              <a:gd name="T0" fmla="*/ 445676565 w 21600"/>
              <a:gd name="T1" fmla="*/ 9711002 h 21600"/>
              <a:gd name="T2" fmla="*/ 445676565 w 21600"/>
              <a:gd name="T3" fmla="*/ 9711002 h 21600"/>
              <a:gd name="T4" fmla="*/ 445676565 w 21600"/>
              <a:gd name="T5" fmla="*/ 9711002 h 21600"/>
              <a:gd name="T6" fmla="*/ 445676565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solidFill>
                  <a:srgbClr val="BA120A"/>
                </a:solidFill>
              </a:rPr>
              <a:t>Always use during analysis</a:t>
            </a:r>
            <a:r>
              <a:rPr lang="en-US"/>
              <a:t> </a:t>
            </a:r>
          </a:p>
        </p:txBody>
      </p:sp>
      <p:sp>
        <p:nvSpPr>
          <p:cNvPr id="11271" name="Line 6"/>
          <p:cNvSpPr>
            <a:spLocks noChangeShapeType="1"/>
          </p:cNvSpPr>
          <p:nvPr/>
        </p:nvSpPr>
        <p:spPr bwMode="auto">
          <a:xfrm flipV="1">
            <a:off x="4099843" y="286866"/>
            <a:ext cx="0" cy="6276454"/>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2" name="Line 7"/>
          <p:cNvSpPr>
            <a:spLocks noChangeShapeType="1"/>
          </p:cNvSpPr>
          <p:nvPr/>
        </p:nvSpPr>
        <p:spPr bwMode="auto">
          <a:xfrm flipV="1">
            <a:off x="3296171"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3" name="Line 8"/>
          <p:cNvSpPr>
            <a:spLocks noChangeShapeType="1"/>
          </p:cNvSpPr>
          <p:nvPr/>
        </p:nvSpPr>
        <p:spPr bwMode="auto">
          <a:xfrm flipV="1">
            <a:off x="5193730"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4" name="AutoShape 9"/>
          <p:cNvSpPr>
            <a:spLocks/>
          </p:cNvSpPr>
          <p:nvPr/>
        </p:nvSpPr>
        <p:spPr bwMode="auto">
          <a:xfrm rot="-5400000">
            <a:off x="2978051"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solidFill>
                  <a:srgbClr val="710505"/>
                </a:solidFill>
              </a:rPr>
              <a:t>Exponential</a:t>
            </a:r>
            <a:endParaRPr lang="en-US"/>
          </a:p>
        </p:txBody>
      </p:sp>
      <p:sp>
        <p:nvSpPr>
          <p:cNvPr id="11275" name="AutoShape 10"/>
          <p:cNvSpPr>
            <a:spLocks/>
          </p:cNvSpPr>
          <p:nvPr/>
        </p:nvSpPr>
        <p:spPr bwMode="auto">
          <a:xfrm rot="-5400000">
            <a:off x="3921249"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Linear</a:t>
            </a:r>
            <a:endParaRPr lang="en-US"/>
          </a:p>
        </p:txBody>
      </p:sp>
      <p:sp>
        <p:nvSpPr>
          <p:cNvPr id="11276" name="AutoShape 11"/>
          <p:cNvSpPr>
            <a:spLocks/>
          </p:cNvSpPr>
          <p:nvPr/>
        </p:nvSpPr>
        <p:spPr bwMode="auto">
          <a:xfrm>
            <a:off x="5285259" y="3984873"/>
            <a:ext cx="1494606" cy="285750"/>
          </a:xfrm>
          <a:custGeom>
            <a:avLst/>
            <a:gdLst>
              <a:gd name="T0" fmla="*/ 104593494 w 21600"/>
              <a:gd name="T1" fmla="*/ 3823170 h 21600"/>
              <a:gd name="T2" fmla="*/ 104593494 w 21600"/>
              <a:gd name="T3" fmla="*/ 3823170 h 21600"/>
              <a:gd name="T4" fmla="*/ 104593494 w 21600"/>
              <a:gd name="T5" fmla="*/ 3823170 h 21600"/>
              <a:gd name="T6" fmla="*/ 1045934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Plateau</a:t>
            </a:r>
            <a:endParaRPr lang="en-US"/>
          </a:p>
        </p:txBody>
      </p:sp>
    </p:spTree>
    <p:extLst>
      <p:ext uri="{BB962C8B-B14F-4D97-AF65-F5344CB8AC3E}">
        <p14:creationId xmlns:p14="http://schemas.microsoft.com/office/powerpoint/2010/main" val="138358786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47529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533400" y="5562600"/>
            <a:ext cx="5982816"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pt-BR" sz="2800" dirty="0">
                <a:solidFill>
                  <a:srgbClr val="000066"/>
                </a:solidFill>
                <a:latin typeface="Verdana" pitchFamily="34" charset="0"/>
                <a:cs typeface="Arial" charset="0"/>
              </a:rPr>
              <a:t>Different concentrations give similar endpoint results!</a:t>
            </a:r>
          </a:p>
        </p:txBody>
      </p:sp>
      <p:sp>
        <p:nvSpPr>
          <p:cNvPr id="4" name="Text Box 4"/>
          <p:cNvSpPr txBox="1">
            <a:spLocks noChangeArrowheads="1"/>
          </p:cNvSpPr>
          <p:nvPr/>
        </p:nvSpPr>
        <p:spPr bwMode="auto">
          <a:xfrm>
            <a:off x="685800" y="381000"/>
            <a:ext cx="7696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pt-BR" sz="3200" b="1">
                <a:solidFill>
                  <a:srgbClr val="000066"/>
                </a:solidFill>
                <a:latin typeface="Verdana" pitchFamily="34" charset="0"/>
                <a:cs typeface="Arial" charset="0"/>
              </a:rPr>
              <a:t>Endpoint analysis</a:t>
            </a:r>
          </a:p>
          <a:p>
            <a:pPr algn="ctr">
              <a:spcBef>
                <a:spcPct val="50000"/>
              </a:spcBef>
            </a:pPr>
            <a:endParaRPr lang="en-GB" altLang="pt-BR" sz="3200">
              <a:solidFill>
                <a:srgbClr val="000066"/>
              </a:solidFill>
              <a:latin typeface="Verdana" pitchFamily="34" charset="0"/>
              <a:cs typeface="Arial" charset="0"/>
            </a:endParaRPr>
          </a:p>
        </p:txBody>
      </p:sp>
      <p:pic>
        <p:nvPicPr>
          <p:cNvPr id="5" name="Picture 4"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265188"/>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61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37160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p>
        </p:txBody>
      </p:sp>
      <p:sp>
        <p:nvSpPr>
          <p:cNvPr id="3" name="Rectangle 3"/>
          <p:cNvSpPr txBox="1">
            <a:spLocks noChangeArrowheads="1"/>
          </p:cNvSpPr>
          <p:nvPr/>
        </p:nvSpPr>
        <p:spPr>
          <a:xfrm>
            <a:off x="3200400" y="1124744"/>
            <a:ext cx="59436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…So that’s how PCR is usually presented.</a:t>
            </a:r>
          </a:p>
          <a:p>
            <a:pPr>
              <a:buFontTx/>
              <a:buNone/>
            </a:pPr>
            <a:endParaRPr lang="en-US" altLang="en-US" sz="2000" b="1" dirty="0">
              <a:latin typeface="Arial" charset="0"/>
            </a:endParaRPr>
          </a:p>
          <a:p>
            <a:pPr marL="0" indent="0">
              <a:buFontTx/>
              <a:buNone/>
            </a:pPr>
            <a:r>
              <a:rPr lang="en-US" altLang="en-US" sz="2000" b="1" dirty="0">
                <a:latin typeface="Arial" charset="0"/>
              </a:rPr>
              <a:t>To understand real-time PCR, let’s imagine ourselves in a PCR reaction tube at cycle number 25…</a:t>
            </a:r>
          </a:p>
          <a:p>
            <a:pPr>
              <a:buFontTx/>
              <a:buNone/>
            </a:pPr>
            <a:r>
              <a:rPr lang="en-US" altLang="en-US" sz="2000" b="1" dirty="0">
                <a:latin typeface="Arial" charset="0"/>
              </a:rPr>
              <a:t>  </a:t>
            </a:r>
          </a:p>
          <a:p>
            <a:pPr>
              <a:buFontTx/>
              <a:buNone/>
            </a:pPr>
            <a:endParaRPr lang="en-US" altLang="en-US" sz="2000" b="1" dirty="0">
              <a:latin typeface="Arial" charset="0"/>
            </a:endParaRPr>
          </a:p>
          <a:p>
            <a:pPr>
              <a:buFontTx/>
              <a:buNone/>
            </a:pPr>
            <a:endParaRPr lang="en-US" altLang="en-US" sz="2000" b="1" dirty="0">
              <a:latin typeface="Arial" charset="0"/>
            </a:endParaRPr>
          </a:p>
          <a:p>
            <a:pPr>
              <a:buFontTx/>
              <a:buNone/>
            </a:pPr>
            <a:endParaRPr lang="en-US" altLang="en-US" sz="1400" b="1" dirty="0">
              <a:solidFill>
                <a:srgbClr val="FF0000"/>
              </a:solidFill>
              <a:latin typeface="Arial" charset="0"/>
            </a:endParaRPr>
          </a:p>
          <a:p>
            <a:pPr>
              <a:buFontTx/>
              <a:buNone/>
            </a:pPr>
            <a:endParaRPr lang="en-US" altLang="en-US" sz="2000" b="1" dirty="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51388" y="2840831"/>
            <a:ext cx="3754437" cy="3511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val 6"/>
          <p:cNvSpPr>
            <a:spLocks noChangeArrowheads="1"/>
          </p:cNvSpPr>
          <p:nvPr/>
        </p:nvSpPr>
        <p:spPr bwMode="auto">
          <a:xfrm>
            <a:off x="6489700" y="4677569"/>
            <a:ext cx="1316038" cy="130175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7" name="Picture 6"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484035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5690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6541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p>
        </p:txBody>
      </p:sp>
      <p:sp>
        <p:nvSpPr>
          <p:cNvPr id="3" name="Rectangle 3"/>
          <p:cNvSpPr txBox="1">
            <a:spLocks noChangeArrowheads="1"/>
          </p:cNvSpPr>
          <p:nvPr/>
        </p:nvSpPr>
        <p:spPr>
          <a:xfrm>
            <a:off x="3200400" y="1829098"/>
            <a:ext cx="5943600" cy="2968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What’s in our tube, at cycle number 25?</a:t>
            </a:r>
          </a:p>
          <a:p>
            <a:pPr>
              <a:buFontTx/>
              <a:buNone/>
            </a:pPr>
            <a:endParaRPr lang="en-US" altLang="en-US" sz="2000" b="1" dirty="0">
              <a:latin typeface="Arial" charset="0"/>
            </a:endParaRPr>
          </a:p>
          <a:p>
            <a:pPr>
              <a:buFontTx/>
              <a:buNone/>
            </a:pPr>
            <a:r>
              <a:rPr lang="en-US" altLang="en-US" sz="2000" b="1" dirty="0">
                <a:latin typeface="Arial" charset="0"/>
              </a:rPr>
              <a:t>A soup of nucleotides, primers, template, </a:t>
            </a:r>
            <a:r>
              <a:rPr lang="en-US" altLang="en-US" sz="2000" b="1" dirty="0" err="1">
                <a:latin typeface="Arial" charset="0"/>
              </a:rPr>
              <a:t>amplicons</a:t>
            </a:r>
            <a:r>
              <a:rPr lang="en-US" altLang="en-US" sz="2000" b="1" dirty="0">
                <a:latin typeface="Arial" charset="0"/>
              </a:rPr>
              <a:t>, enzyme, etc.</a:t>
            </a:r>
          </a:p>
          <a:p>
            <a:pPr>
              <a:buFontTx/>
              <a:buNone/>
            </a:pPr>
            <a:endParaRPr lang="en-US" altLang="en-US" sz="2000" b="1" dirty="0">
              <a:latin typeface="Arial" charset="0"/>
            </a:endParaRPr>
          </a:p>
          <a:p>
            <a:pPr>
              <a:buFontTx/>
              <a:buNone/>
            </a:pPr>
            <a:r>
              <a:rPr lang="en-US" altLang="en-US" sz="2000" b="1" dirty="0">
                <a:latin typeface="Arial" charset="0"/>
              </a:rPr>
              <a:t>~1,000,000 copies of the </a:t>
            </a:r>
            <a:r>
              <a:rPr lang="en-US" altLang="en-US" sz="2000" b="1" dirty="0" err="1">
                <a:latin typeface="Arial" charset="0"/>
              </a:rPr>
              <a:t>amplicon</a:t>
            </a:r>
            <a:r>
              <a:rPr lang="en-US" altLang="en-US" sz="2000" b="1" dirty="0">
                <a:latin typeface="Arial" charset="0"/>
              </a:rPr>
              <a:t> right now.</a:t>
            </a:r>
          </a:p>
          <a:p>
            <a:pPr>
              <a:buFontTx/>
              <a:buNone/>
            </a:pPr>
            <a:r>
              <a:rPr lang="en-US" altLang="en-US" sz="2000" b="1" dirty="0">
                <a:latin typeface="Arial" charset="0"/>
              </a:rPr>
              <a:t>  </a:t>
            </a:r>
          </a:p>
          <a:p>
            <a:pPr>
              <a:buFontTx/>
              <a:buNone/>
            </a:pPr>
            <a:endParaRPr lang="en-US" altLang="en-US" sz="2000" b="1" dirty="0">
              <a:latin typeface="Arial" charset="0"/>
            </a:endParaRPr>
          </a:p>
          <a:p>
            <a:pPr>
              <a:buFontTx/>
              <a:buNone/>
            </a:pPr>
            <a:endParaRPr lang="en-US" altLang="en-US" sz="2000" b="1" dirty="0">
              <a:latin typeface="Arial" charset="0"/>
            </a:endParaRPr>
          </a:p>
          <a:p>
            <a:pPr>
              <a:buFontTx/>
              <a:buNone/>
            </a:pPr>
            <a:endParaRPr lang="en-US" altLang="en-US" sz="1400" b="1" dirty="0">
              <a:solidFill>
                <a:srgbClr val="FF0000"/>
              </a:solidFill>
              <a:latin typeface="Arial" charset="0"/>
            </a:endParaRPr>
          </a:p>
          <a:p>
            <a:pPr>
              <a:buFontTx/>
              <a:buNone/>
            </a:pPr>
            <a:endParaRPr lang="en-US" altLang="en-US" sz="2000" b="1" dirty="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86125" y="260648"/>
            <a:ext cx="1495425" cy="1398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484035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1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980728"/>
            <a:ext cx="7992888" cy="4968552"/>
          </a:xfrm>
          <a:prstGeom prst="rect">
            <a:avLst/>
          </a:prstGeom>
        </p:spPr>
      </p:pic>
    </p:spTree>
    <p:extLst>
      <p:ext uri="{BB962C8B-B14F-4D97-AF65-F5344CB8AC3E}">
        <p14:creationId xmlns:p14="http://schemas.microsoft.com/office/powerpoint/2010/main" val="21524494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95722"/>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How did we get here?</a:t>
            </a:r>
          </a:p>
        </p:txBody>
      </p:sp>
      <p:sp>
        <p:nvSpPr>
          <p:cNvPr id="3" name="Rectangle 3"/>
          <p:cNvSpPr txBox="1">
            <a:spLocks noChangeArrowheads="1"/>
          </p:cNvSpPr>
          <p:nvPr/>
        </p:nvSpPr>
        <p:spPr>
          <a:xfrm>
            <a:off x="3162300" y="1997497"/>
            <a:ext cx="5749925" cy="34305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What was it like last cycle, 24?</a:t>
            </a:r>
          </a:p>
          <a:p>
            <a:pPr marL="177800" lvl="1" indent="0">
              <a:buFontTx/>
              <a:buNone/>
            </a:pPr>
            <a:r>
              <a:rPr lang="en-US" altLang="en-US" sz="2000" dirty="0"/>
              <a:t>Almost exactly the same, except there were only 500,000 copies of the </a:t>
            </a:r>
            <a:r>
              <a:rPr lang="en-US" altLang="en-US" sz="2000" dirty="0" err="1"/>
              <a:t>amplicon</a:t>
            </a:r>
            <a:r>
              <a:rPr lang="en-US" altLang="en-US" sz="2000" dirty="0"/>
              <a:t>.</a:t>
            </a:r>
          </a:p>
          <a:p>
            <a:pPr>
              <a:buFontTx/>
              <a:buNone/>
            </a:pPr>
            <a:r>
              <a:rPr lang="en-US" altLang="en-US" sz="2000" b="1" dirty="0">
                <a:latin typeface="Arial" charset="0"/>
              </a:rPr>
              <a:t>And the cycle before that, 23?</a:t>
            </a:r>
          </a:p>
          <a:p>
            <a:pPr marL="177800" lvl="1" indent="0">
              <a:buFontTx/>
              <a:buNone/>
            </a:pPr>
            <a:r>
              <a:rPr lang="en-US" altLang="en-US" sz="2000" dirty="0"/>
              <a:t>Almost the same, but only 250,000 copies of the </a:t>
            </a:r>
            <a:r>
              <a:rPr lang="en-US" altLang="en-US" sz="2000" dirty="0" err="1"/>
              <a:t>amplicon</a:t>
            </a:r>
            <a:r>
              <a:rPr lang="en-US" altLang="en-US" sz="2000" dirty="0"/>
              <a:t>.</a:t>
            </a:r>
          </a:p>
          <a:p>
            <a:pPr>
              <a:buFontTx/>
              <a:buNone/>
            </a:pPr>
            <a:r>
              <a:rPr lang="en-US" altLang="en-US" sz="2000" b="1" dirty="0">
                <a:latin typeface="Arial" charset="0"/>
              </a:rPr>
              <a:t>And what about cycle 22?</a:t>
            </a:r>
          </a:p>
          <a:p>
            <a:pPr marL="177800" lvl="1" indent="0">
              <a:buFontTx/>
              <a:buNone/>
            </a:pPr>
            <a:r>
              <a:rPr lang="en-US" altLang="en-US" sz="2000" dirty="0"/>
              <a:t>Not a whole lot different.  125,000 copies of the </a:t>
            </a:r>
            <a:r>
              <a:rPr lang="en-US" altLang="en-US" sz="2000" dirty="0" err="1"/>
              <a:t>amplicon</a:t>
            </a:r>
            <a:r>
              <a:rPr lang="en-US" altLang="en-US" sz="2000" dirty="0"/>
              <a:t>.</a:t>
            </a:r>
          </a:p>
          <a:p>
            <a:pPr>
              <a:buFontTx/>
              <a:buNone/>
            </a:pPr>
            <a:endParaRPr lang="en-US" altLang="en-US" sz="2000" b="1" dirty="0">
              <a:latin typeface="Arial" charset="0"/>
            </a:endParaRPr>
          </a:p>
          <a:p>
            <a:pPr>
              <a:buFontTx/>
              <a:buNone/>
            </a:pPr>
            <a:endParaRPr lang="en-US" altLang="en-US" sz="2000" b="1" dirty="0">
              <a:latin typeface="Arial" charset="0"/>
            </a:endParaRPr>
          </a:p>
          <a:p>
            <a:pPr>
              <a:buFontTx/>
              <a:buNone/>
            </a:pPr>
            <a:endParaRPr lang="en-US" altLang="en-US" sz="1400" b="1" dirty="0">
              <a:solidFill>
                <a:srgbClr val="FF0000"/>
              </a:solidFill>
              <a:latin typeface="Arial" charset="0"/>
            </a:endParaRPr>
          </a:p>
          <a:p>
            <a:pPr>
              <a:buFontTx/>
              <a:buNone/>
            </a:pPr>
            <a:endParaRPr lang="en-US" altLang="en-US" sz="2000" b="1" dirty="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75013" y="476672"/>
            <a:ext cx="1287462" cy="1203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520039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714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5189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How did we get here?</a:t>
            </a:r>
          </a:p>
        </p:txBody>
      </p:sp>
      <p:sp>
        <p:nvSpPr>
          <p:cNvPr id="3" name="Rectangle 3"/>
          <p:cNvSpPr txBox="1">
            <a:spLocks noChangeArrowheads="1"/>
          </p:cNvSpPr>
          <p:nvPr/>
        </p:nvSpPr>
        <p:spPr>
          <a:xfrm>
            <a:off x="3200400" y="1755627"/>
            <a:ext cx="5775325" cy="40973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a:latin typeface="Arial" charset="0"/>
              </a:rPr>
              <a:t>If we were to graph the amount of DNA in our tube, from the start until right now, at cycle 25, the graph would look like this:</a:t>
            </a:r>
          </a:p>
          <a:p>
            <a:pPr>
              <a:buFontTx/>
              <a:buNone/>
            </a:pPr>
            <a:endParaRPr lang="en-US" altLang="en-US" sz="2000" b="1">
              <a:latin typeface="Arial" charset="0"/>
            </a:endParaRPr>
          </a:p>
          <a:p>
            <a:pPr>
              <a:buFontTx/>
              <a:buNone/>
            </a:pPr>
            <a:endParaRPr lang="en-US" altLang="en-US" sz="1400" b="1">
              <a:solidFill>
                <a:srgbClr val="FF0000"/>
              </a:solidFill>
              <a:latin typeface="Arial" charset="0"/>
            </a:endParaRPr>
          </a:p>
          <a:p>
            <a:pPr>
              <a:buFontTx/>
              <a:buNone/>
            </a:pPr>
            <a:endParaRPr lang="en-US" altLang="en-US" sz="2000" b="1">
              <a:latin typeface="Arial" charset="0"/>
            </a:endParaRPr>
          </a:p>
          <a:p>
            <a:pPr>
              <a:buFontTx/>
              <a:buNone/>
            </a:pPr>
            <a:endParaRPr lang="en-US" altLang="en-US" sz="2000" b="1">
              <a:latin typeface="Arial" charset="0"/>
            </a:endParaRP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7713" y="404664"/>
            <a:ext cx="1336675" cy="1249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Object 12"/>
          <p:cNvGraphicFramePr>
            <a:graphicFrameLocks noChangeAspect="1"/>
          </p:cNvGraphicFramePr>
          <p:nvPr/>
        </p:nvGraphicFramePr>
        <p:xfrm>
          <a:off x="3392488" y="2785914"/>
          <a:ext cx="4448175" cy="3141663"/>
        </p:xfrm>
        <a:graphic>
          <a:graphicData uri="http://schemas.openxmlformats.org/presentationml/2006/ole">
            <mc:AlternateContent xmlns:mc="http://schemas.openxmlformats.org/markup-compatibility/2006">
              <mc:Choice xmlns:v="urn:schemas-microsoft-com:vml" Requires="v">
                <p:oleObj spid="_x0000_s11267" name="Chart" r:id="rId4" imgW="7095936" imgH="5010011" progId="Excel.Chart.8">
                  <p:embed/>
                </p:oleObj>
              </mc:Choice>
              <mc:Fallback>
                <p:oleObj name="Chart" r:id="rId4" imgW="7095936" imgH="501001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488" y="2785914"/>
                        <a:ext cx="4448175" cy="3141663"/>
                      </a:xfrm>
                      <a:prstGeom prst="rect">
                        <a:avLst/>
                      </a:prstGeom>
                    </p:spPr>
                  </p:pic>
                </p:oleObj>
              </mc:Fallback>
            </mc:AlternateContent>
          </a:graphicData>
        </a:graphic>
      </p:graphicFrame>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7" name="Picture 6"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3709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5168776" y="4176713"/>
          <a:ext cx="3795712" cy="2681287"/>
        </p:xfrm>
        <a:graphic>
          <a:graphicData uri="http://schemas.openxmlformats.org/presentationml/2006/ole">
            <mc:AlternateContent xmlns:mc="http://schemas.openxmlformats.org/markup-compatibility/2006">
              <mc:Choice xmlns:v="urn:schemas-microsoft-com:vml" Requires="v">
                <p:oleObj spid="_x0000_s12291"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776" y="4176713"/>
                        <a:ext cx="3795712" cy="2681287"/>
                      </a:xfrm>
                      <a:prstGeom prst="rect">
                        <a:avLst/>
                      </a:prstGeom>
                    </p:spPr>
                  </p:pic>
                </p:oleObj>
              </mc:Fallback>
            </mc:AlternateContent>
          </a:graphicData>
        </a:graphic>
      </p:graphicFrame>
      <p:sp>
        <p:nvSpPr>
          <p:cNvPr id="3" name="Line 6"/>
          <p:cNvSpPr>
            <a:spLocks noChangeShapeType="1"/>
          </p:cNvSpPr>
          <p:nvPr/>
        </p:nvSpPr>
        <p:spPr bwMode="auto">
          <a:xfrm flipV="1">
            <a:off x="7586538" y="1465263"/>
            <a:ext cx="563563" cy="39465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 name="Text Box 7"/>
          <p:cNvSpPr txBox="1">
            <a:spLocks noChangeArrowheads="1"/>
          </p:cNvSpPr>
          <p:nvPr/>
        </p:nvSpPr>
        <p:spPr bwMode="auto">
          <a:xfrm>
            <a:off x="8150101" y="1844824"/>
            <a:ext cx="706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pt-BR" sz="4000" dirty="0">
                <a:solidFill>
                  <a:srgbClr val="FF0000"/>
                </a:solidFill>
              </a:rPr>
              <a:t>?</a:t>
            </a:r>
          </a:p>
        </p:txBody>
      </p:sp>
      <p:sp>
        <p:nvSpPr>
          <p:cNvPr id="5" name="Rectangle 2"/>
          <p:cNvSpPr txBox="1">
            <a:spLocks noChangeArrowheads="1"/>
          </p:cNvSpPr>
          <p:nvPr/>
        </p:nvSpPr>
        <p:spPr>
          <a:xfrm>
            <a:off x="304800" y="32724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So where are we going?</a:t>
            </a:r>
          </a:p>
        </p:txBody>
      </p:sp>
      <p:sp>
        <p:nvSpPr>
          <p:cNvPr id="6" name="Rectangle 3"/>
          <p:cNvSpPr txBox="1">
            <a:spLocks noChangeArrowheads="1"/>
          </p:cNvSpPr>
          <p:nvPr/>
        </p:nvSpPr>
        <p:spPr>
          <a:xfrm>
            <a:off x="3213100" y="1565498"/>
            <a:ext cx="5775325" cy="3043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400" b="1" dirty="0"/>
              <a:t>What’s it going to be like after the next cycle, in cycle 26?</a:t>
            </a:r>
          </a:p>
          <a:p>
            <a:pPr lvl="1" indent="-469900">
              <a:buFontTx/>
              <a:buNone/>
            </a:pPr>
            <a:r>
              <a:rPr lang="en-US" altLang="en-US" sz="1400" dirty="0"/>
              <a:t>Probably there will be 2,000,000 </a:t>
            </a:r>
            <a:r>
              <a:rPr lang="en-US" altLang="en-US" sz="1400" dirty="0" err="1"/>
              <a:t>amplicons</a:t>
            </a:r>
            <a:r>
              <a:rPr lang="en-US" altLang="en-US" sz="1400" dirty="0"/>
              <a:t>.</a:t>
            </a:r>
          </a:p>
          <a:p>
            <a:pPr>
              <a:buFontTx/>
              <a:buNone/>
            </a:pPr>
            <a:r>
              <a:rPr lang="en-US" altLang="en-US" sz="1400" b="1" dirty="0"/>
              <a:t>And cycle 27?</a:t>
            </a:r>
          </a:p>
          <a:p>
            <a:pPr lvl="1" indent="-469900">
              <a:buFontTx/>
              <a:buNone/>
            </a:pPr>
            <a:r>
              <a:rPr lang="en-US" altLang="en-US" sz="1400" dirty="0"/>
              <a:t>Maybe 4,000,000 </a:t>
            </a:r>
            <a:r>
              <a:rPr lang="en-US" altLang="en-US" sz="1400" dirty="0" err="1"/>
              <a:t>amplicons</a:t>
            </a:r>
            <a:r>
              <a:rPr lang="en-US" altLang="en-US" sz="1400" dirty="0"/>
              <a:t>.</a:t>
            </a:r>
          </a:p>
          <a:p>
            <a:pPr>
              <a:buFontTx/>
              <a:buNone/>
            </a:pPr>
            <a:r>
              <a:rPr lang="en-US" altLang="en-US" sz="1400" b="1" dirty="0"/>
              <a:t>And at cycle 200?</a:t>
            </a:r>
          </a:p>
          <a:p>
            <a:pPr lvl="1" indent="-469900">
              <a:buFontTx/>
              <a:buNone/>
            </a:pPr>
            <a:r>
              <a:rPr lang="en-US" altLang="en-US" sz="1400" dirty="0"/>
              <a:t>In theory, there would be 1,000,000,000,000,000,000,000,000,000,000,000,000,000,000,000,000,000,000,000 </a:t>
            </a:r>
            <a:r>
              <a:rPr lang="en-US" altLang="en-US" sz="1400" dirty="0" err="1"/>
              <a:t>amplicons</a:t>
            </a:r>
            <a:r>
              <a:rPr lang="en-US" altLang="en-US" sz="1400" dirty="0"/>
              <a:t>… </a:t>
            </a:r>
          </a:p>
          <a:p>
            <a:pPr>
              <a:buFontTx/>
              <a:buNone/>
            </a:pPr>
            <a:endParaRPr lang="en-US" altLang="en-US" sz="1400" b="1" dirty="0"/>
          </a:p>
        </p:txBody>
      </p:sp>
      <p:pic>
        <p:nvPicPr>
          <p:cNvPr id="7" name="Picture 4"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287713" y="238348"/>
            <a:ext cx="1273175" cy="1190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3" name="Straight Connector 12"/>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9" name="Picture 8"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736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9304" y="3188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Imagining Real-Time PCR</a:t>
            </a:r>
            <a:br>
              <a:rPr lang="en-US" altLang="en-US">
                <a:solidFill>
                  <a:srgbClr val="FF8000"/>
                </a:solidFill>
              </a:rPr>
            </a:br>
            <a:r>
              <a:rPr lang="en-US" altLang="en-US">
                <a:solidFill>
                  <a:srgbClr val="FF8000"/>
                </a:solidFill>
              </a:rPr>
              <a:t/>
            </a:r>
            <a:br>
              <a:rPr lang="en-US" altLang="en-US">
                <a:solidFill>
                  <a:srgbClr val="FF8000"/>
                </a:solidFill>
              </a:rPr>
            </a:br>
            <a:r>
              <a:rPr lang="en-US" altLang="en-US">
                <a:solidFill>
                  <a:srgbClr val="FF8000"/>
                </a:solidFill>
              </a:rPr>
              <a:t>So where are we going?</a:t>
            </a:r>
          </a:p>
        </p:txBody>
      </p:sp>
      <p:sp>
        <p:nvSpPr>
          <p:cNvPr id="3" name="Rectangle 3"/>
          <p:cNvSpPr txBox="1">
            <a:spLocks noChangeArrowheads="1"/>
          </p:cNvSpPr>
          <p:nvPr/>
        </p:nvSpPr>
        <p:spPr>
          <a:xfrm>
            <a:off x="3164904" y="1606327"/>
            <a:ext cx="5979096" cy="3895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000" b="1" dirty="0">
                <a:latin typeface="Arial" charset="0"/>
              </a:rPr>
              <a:t>If we plot the amount of DNA in our tube going forward from cycle 25, we see that it actually looks like this:</a:t>
            </a:r>
          </a:p>
        </p:txBody>
      </p:sp>
      <p:graphicFrame>
        <p:nvGraphicFramePr>
          <p:cNvPr id="4" name="Object 4"/>
          <p:cNvGraphicFramePr>
            <a:graphicFrameLocks noChangeAspect="1"/>
          </p:cNvGraphicFramePr>
          <p:nvPr/>
        </p:nvGraphicFramePr>
        <p:xfrm>
          <a:off x="4860032" y="2691880"/>
          <a:ext cx="3772288" cy="2664296"/>
        </p:xfrm>
        <a:graphic>
          <a:graphicData uri="http://schemas.openxmlformats.org/presentationml/2006/ole">
            <mc:AlternateContent xmlns:mc="http://schemas.openxmlformats.org/markup-compatibility/2006">
              <mc:Choice xmlns:v="urn:schemas-microsoft-com:vml" Requires="v">
                <p:oleObj spid="_x0000_s13315"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91880"/>
                        <a:ext cx="3772288" cy="2664296"/>
                      </a:xfrm>
                      <a:prstGeom prst="rect">
                        <a:avLst/>
                      </a:prstGeom>
                      <a:noFill/>
                      <a:ln>
                        <a:noFill/>
                      </a:ln>
                      <a:effectLst/>
                    </p:spPr>
                  </p:pic>
                </p:oleObj>
              </mc:Fallback>
            </mc:AlternateContent>
          </a:graphicData>
        </a:graphic>
      </p:graphicFrame>
      <p:pic>
        <p:nvPicPr>
          <p:cNvPr id="5" name="Picture 6"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201417" y="349027"/>
            <a:ext cx="1187450" cy="110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8"/>
          <p:cNvSpPr>
            <a:spLocks noChangeShapeType="1"/>
          </p:cNvSpPr>
          <p:nvPr/>
        </p:nvSpPr>
        <p:spPr bwMode="auto">
          <a:xfrm>
            <a:off x="7228904" y="2420888"/>
            <a:ext cx="627063" cy="3635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7" name="Straight Connector 6"/>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8" name="Rectangle 7"/>
          <p:cNvSpPr/>
          <p:nvPr/>
        </p:nvSpPr>
        <p:spPr>
          <a:xfrm>
            <a:off x="3164904" y="5377662"/>
            <a:ext cx="5979096" cy="1077218"/>
          </a:xfrm>
          <a:prstGeom prst="rect">
            <a:avLst/>
          </a:prstGeom>
        </p:spPr>
        <p:txBody>
          <a:bodyPr wrap="square">
            <a:spAutoFit/>
          </a:bodyPr>
          <a:lstStyle/>
          <a:p>
            <a:pPr marL="285750" indent="-285750">
              <a:lnSpc>
                <a:spcPct val="100000"/>
              </a:lnSpc>
              <a:buFont typeface="Arial" panose="020B0604020202020204" pitchFamily="34" charset="0"/>
              <a:buChar char="•"/>
            </a:pPr>
            <a:r>
              <a:rPr lang="en-US" altLang="en-US" sz="1600" b="1" dirty="0">
                <a:solidFill>
                  <a:srgbClr val="7030A0"/>
                </a:solidFill>
                <a:latin typeface="Arial" charset="0"/>
              </a:rPr>
              <a:t>Realistically, at the chain reaction progresses, it gets exponentially harder to find primers, and nucleotides.  And the polymerase is wearing out. </a:t>
            </a:r>
          </a:p>
          <a:p>
            <a:pPr marL="285750" indent="-285750">
              <a:lnSpc>
                <a:spcPct val="100000"/>
              </a:lnSpc>
              <a:buFont typeface="Arial" panose="020B0604020202020204" pitchFamily="34" charset="0"/>
              <a:buChar char="•"/>
            </a:pPr>
            <a:r>
              <a:rPr lang="en-US" altLang="en-US" sz="1600" b="1" dirty="0">
                <a:solidFill>
                  <a:srgbClr val="7030A0"/>
                </a:solidFill>
                <a:latin typeface="Arial" charset="0"/>
              </a:rPr>
              <a:t>So exponential growth does not go on forever!</a:t>
            </a:r>
          </a:p>
        </p:txBody>
      </p:sp>
    </p:spTree>
    <p:extLst>
      <p:ext uri="{BB962C8B-B14F-4D97-AF65-F5344CB8AC3E}">
        <p14:creationId xmlns:p14="http://schemas.microsoft.com/office/powerpoint/2010/main" val="10653232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94726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endParaRPr lang="en-US" altLang="en-US" dirty="0">
              <a:solidFill>
                <a:srgbClr val="FF8000"/>
              </a:solidFill>
            </a:endParaRPr>
          </a:p>
          <a:p>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1983904"/>
            <a:ext cx="5762625" cy="42973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How can all this be used to measure DNA quantities??</a:t>
            </a:r>
          </a:p>
          <a:p>
            <a:pPr>
              <a:buFontTx/>
              <a:buNone/>
            </a:pPr>
            <a:endParaRPr lang="en-US" altLang="en-US" sz="2000" b="1" dirty="0">
              <a:latin typeface="Arial" charset="0"/>
            </a:endParaRPr>
          </a:p>
          <a:p>
            <a:pPr>
              <a:buFontTx/>
              <a:buNone/>
            </a:pPr>
            <a:r>
              <a:rPr lang="en-US" altLang="en-US" sz="2000" b="1" dirty="0">
                <a:latin typeface="Arial" charset="0"/>
              </a:rPr>
              <a:t>What if YOU started with FOUR times as much DNA template as I did?</a:t>
            </a:r>
          </a:p>
          <a:p>
            <a:pPr>
              <a:buFontTx/>
              <a:buNone/>
            </a:pPr>
            <a:r>
              <a:rPr lang="en-US" altLang="en-US" sz="2000" b="1" dirty="0">
                <a:latin typeface="Arial" charset="0"/>
              </a:rPr>
              <a:t>I have 1,000,000 copies at cycle 25.</a:t>
            </a:r>
          </a:p>
          <a:p>
            <a:pPr>
              <a:buFontTx/>
              <a:buNone/>
            </a:pPr>
            <a:r>
              <a:rPr lang="en-US" altLang="en-US" sz="2000" b="1" dirty="0">
                <a:latin typeface="Arial" charset="0"/>
              </a:rPr>
              <a:t>You have 4,000,000 copies!</a:t>
            </a:r>
          </a:p>
          <a:p>
            <a:pPr>
              <a:buFontTx/>
              <a:buNone/>
            </a:pPr>
            <a:r>
              <a:rPr lang="en-US" altLang="en-US" sz="2000" b="1" dirty="0">
                <a:latin typeface="Arial" charset="0"/>
              </a:rPr>
              <a:t>So…  You had 2,000,000 copies at cycle 24.</a:t>
            </a:r>
          </a:p>
          <a:p>
            <a:pPr>
              <a:buFontTx/>
              <a:buNone/>
            </a:pPr>
            <a:r>
              <a:rPr lang="en-US" altLang="en-US" sz="2000" b="1" dirty="0">
                <a:latin typeface="Arial" charset="0"/>
              </a:rPr>
              <a:t>And… You had 1,000,000 copies at cycle 23.</a:t>
            </a: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6125" y="769466"/>
            <a:ext cx="1236663" cy="1155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green-pcr-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91063" y="764704"/>
            <a:ext cx="1214437" cy="1135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32544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69751"/>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404664"/>
            <a:ext cx="5943600" cy="233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a:latin typeface="Arial" charset="0"/>
              </a:rPr>
              <a:t>So…  if YOU started with FOUR times as much DNA template as I did…</a:t>
            </a:r>
          </a:p>
          <a:p>
            <a:pPr>
              <a:buFontTx/>
              <a:buNone/>
            </a:pPr>
            <a:endParaRPr lang="en-US" altLang="en-US" sz="2000" b="1" dirty="0">
              <a:latin typeface="Arial" charset="0"/>
            </a:endParaRPr>
          </a:p>
          <a:p>
            <a:pPr>
              <a:buFontTx/>
              <a:buNone/>
            </a:pPr>
            <a:r>
              <a:rPr lang="en-US" altLang="en-US" sz="2000" b="1" dirty="0">
                <a:latin typeface="Arial" charset="0"/>
              </a:rPr>
              <a:t>Then you’d reach 1,000,000 copies exactly </a:t>
            </a:r>
            <a:r>
              <a:rPr lang="en-US" altLang="en-US" sz="2000" b="1" u="sng" dirty="0">
                <a:latin typeface="Arial" charset="0"/>
              </a:rPr>
              <a:t>TWO cycles </a:t>
            </a:r>
            <a:r>
              <a:rPr lang="en-US" altLang="en-US" sz="2000" b="1" dirty="0">
                <a:latin typeface="Arial" charset="0"/>
              </a:rPr>
              <a:t>earlier than I would!</a:t>
            </a:r>
          </a:p>
        </p:txBody>
      </p:sp>
      <p:graphicFrame>
        <p:nvGraphicFramePr>
          <p:cNvPr id="4" name="Object 4"/>
          <p:cNvGraphicFramePr>
            <a:graphicFrameLocks noChangeAspect="1"/>
          </p:cNvGraphicFramePr>
          <p:nvPr/>
        </p:nvGraphicFramePr>
        <p:xfrm>
          <a:off x="3540125" y="2149326"/>
          <a:ext cx="5389563" cy="3806825"/>
        </p:xfrm>
        <a:graphic>
          <a:graphicData uri="http://schemas.openxmlformats.org/presentationml/2006/ole">
            <mc:AlternateContent xmlns:mc="http://schemas.openxmlformats.org/markup-compatibility/2006">
              <mc:Choice xmlns:v="urn:schemas-microsoft-com:vml" Requires="v">
                <p:oleObj spid="_x0000_s14339"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2149326"/>
                        <a:ext cx="5389563"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1600" y="3846364"/>
            <a:ext cx="12366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green-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4563" y="4284514"/>
            <a:ext cx="1214437"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
          <p:cNvSpPr>
            <a:spLocks noChangeShapeType="1"/>
          </p:cNvSpPr>
          <p:nvPr/>
        </p:nvSpPr>
        <p:spPr bwMode="auto">
          <a:xfrm>
            <a:off x="5973763" y="4997301"/>
            <a:ext cx="750887" cy="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Line 11"/>
          <p:cNvSpPr>
            <a:spLocks noChangeShapeType="1"/>
          </p:cNvSpPr>
          <p:nvPr/>
        </p:nvSpPr>
        <p:spPr bwMode="auto">
          <a:xfrm flipH="1">
            <a:off x="7004050" y="4998889"/>
            <a:ext cx="750888"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856154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76458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13"/>
          <p:cNvSpPr txBox="1">
            <a:spLocks noChangeArrowheads="1"/>
          </p:cNvSpPr>
          <p:nvPr/>
        </p:nvSpPr>
        <p:spPr>
          <a:xfrm>
            <a:off x="3225800" y="548680"/>
            <a:ext cx="5918200"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600" b="1" dirty="0">
                <a:latin typeface="Arial" charset="0"/>
              </a:rPr>
              <a:t>What if YOU started with EIGHT times LESS DNA template than I did?</a:t>
            </a:r>
          </a:p>
          <a:p>
            <a:pPr>
              <a:buFontTx/>
              <a:buNone/>
            </a:pPr>
            <a:endParaRPr lang="en-US" altLang="en-US" sz="1600" b="1" dirty="0">
              <a:latin typeface="Arial" charset="0"/>
            </a:endParaRPr>
          </a:p>
          <a:p>
            <a:pPr>
              <a:buFontTx/>
              <a:buNone/>
            </a:pPr>
            <a:r>
              <a:rPr lang="en-US" altLang="en-US" sz="1600" b="1" dirty="0">
                <a:latin typeface="Arial" charset="0"/>
              </a:rPr>
              <a:t>You’d only have 125,000 copies right now at cycle 25…  </a:t>
            </a:r>
          </a:p>
          <a:p>
            <a:pPr>
              <a:buFontTx/>
              <a:buNone/>
            </a:pPr>
            <a:r>
              <a:rPr lang="en-US" altLang="en-US" sz="1600" b="1" dirty="0">
                <a:latin typeface="Arial" charset="0"/>
              </a:rPr>
              <a:t>…and you’ll have 250,000 at 26, 500,000 at 27, and by cycle 28 you’ll have caught up with 1,000,000 copies!</a:t>
            </a:r>
          </a:p>
          <a:p>
            <a:pPr>
              <a:buFontTx/>
              <a:buNone/>
            </a:pPr>
            <a:r>
              <a:rPr lang="en-US" altLang="en-US" sz="1600" b="1" dirty="0">
                <a:latin typeface="Arial" charset="0"/>
              </a:rPr>
              <a:t>So… you’d reach 1,000,000 copies exactly </a:t>
            </a:r>
            <a:r>
              <a:rPr lang="en-US" altLang="en-US" sz="1600" b="1" u="sng" dirty="0">
                <a:latin typeface="Arial" charset="0"/>
              </a:rPr>
              <a:t>THREE cycles </a:t>
            </a:r>
            <a:r>
              <a:rPr lang="en-US" altLang="en-US" sz="1600" b="1" dirty="0">
                <a:latin typeface="Arial" charset="0"/>
              </a:rPr>
              <a:t>later than I would!</a:t>
            </a:r>
          </a:p>
          <a:p>
            <a:pPr>
              <a:lnSpc>
                <a:spcPct val="65000"/>
              </a:lnSpc>
            </a:pPr>
            <a:endParaRPr lang="en-US" altLang="pt-BR" sz="1200" dirty="0"/>
          </a:p>
        </p:txBody>
      </p:sp>
      <p:graphicFrame>
        <p:nvGraphicFramePr>
          <p:cNvPr id="4" name="Object 9"/>
          <p:cNvGraphicFramePr>
            <a:graphicFrameLocks noChangeAspect="1"/>
          </p:cNvGraphicFramePr>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15363"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9238" y="4555530"/>
            <a:ext cx="12366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p:cNvSpPr>
            <a:spLocks noChangeShapeType="1"/>
          </p:cNvSpPr>
          <p:nvPr/>
        </p:nvSpPr>
        <p:spPr bwMode="auto">
          <a:xfrm>
            <a:off x="6440488" y="5368330"/>
            <a:ext cx="750887"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pic>
        <p:nvPicPr>
          <p:cNvPr id="7" name="Picture 14" descr="blue-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7893050" y="4544418"/>
            <a:ext cx="1250950" cy="1169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Line 7"/>
          <p:cNvSpPr>
            <a:spLocks noChangeShapeType="1"/>
          </p:cNvSpPr>
          <p:nvPr/>
        </p:nvSpPr>
        <p:spPr bwMode="auto">
          <a:xfrm flipH="1">
            <a:off x="7515225" y="5381030"/>
            <a:ext cx="750888" cy="0"/>
          </a:xfrm>
          <a:prstGeom prst="line">
            <a:avLst/>
          </a:prstGeom>
          <a:noFill/>
          <a:ln w="762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464865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2575" y="781015"/>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2987824" y="775717"/>
            <a:ext cx="6156176"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600" b="1" dirty="0">
                <a:latin typeface="Arial" charset="0"/>
              </a:rPr>
              <a:t>The value that represents the cycle number where the amplification curve crosses an arbitrary threshold.</a:t>
            </a:r>
          </a:p>
          <a:p>
            <a:r>
              <a:rPr lang="en-US" altLang="en-US" sz="1600" b="1" dirty="0">
                <a:latin typeface="Arial" charset="0"/>
              </a:rPr>
              <a:t>Ct values are directly related to the starting quantity of DNA, by way of the formula:</a:t>
            </a:r>
          </a:p>
          <a:p>
            <a:pPr>
              <a:buFontTx/>
              <a:buNone/>
            </a:pPr>
            <a:r>
              <a:rPr lang="en-US" altLang="en-US" sz="1600" b="1" dirty="0">
                <a:latin typeface="Arial" charset="0"/>
              </a:rPr>
              <a:t>			</a:t>
            </a:r>
          </a:p>
          <a:p>
            <a:pPr>
              <a:buFontTx/>
              <a:buNone/>
            </a:pPr>
            <a:r>
              <a:rPr lang="en-US" altLang="en-US" sz="1600" b="1" dirty="0">
                <a:latin typeface="Arial" charset="0"/>
              </a:rPr>
              <a:t>		</a:t>
            </a:r>
            <a:r>
              <a:rPr lang="en-US" altLang="en-US" sz="1600" b="1" dirty="0">
                <a:solidFill>
                  <a:schemeClr val="accent6">
                    <a:lumMod val="75000"/>
                  </a:schemeClr>
                </a:solidFill>
                <a:latin typeface="Arial" charset="0"/>
              </a:rPr>
              <a:t>Quantity = 2^</a:t>
            </a:r>
            <a:r>
              <a:rPr lang="en-US" altLang="en-US" sz="1600" b="1" baseline="30000" dirty="0">
                <a:solidFill>
                  <a:schemeClr val="accent6">
                    <a:lumMod val="75000"/>
                  </a:schemeClr>
                </a:solidFill>
                <a:latin typeface="Arial" charset="0"/>
              </a:rPr>
              <a:t>Ct</a:t>
            </a:r>
          </a:p>
          <a:p>
            <a:pPr>
              <a:lnSpc>
                <a:spcPct val="65000"/>
              </a:lnSpc>
            </a:pPr>
            <a:endParaRPr lang="en-US" altLang="pt-BR" sz="1200" dirty="0"/>
          </a:p>
        </p:txBody>
      </p:sp>
      <p:graphicFrame>
        <p:nvGraphicFramePr>
          <p:cNvPr id="4" name="Object 4"/>
          <p:cNvGraphicFramePr>
            <a:graphicFrameLocks noChangeAspect="1"/>
          </p:cNvGraphicFramePr>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16387"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11"/>
          <p:cNvSpPr>
            <a:spLocks noChangeShapeType="1"/>
          </p:cNvSpPr>
          <p:nvPr/>
        </p:nvSpPr>
        <p:spPr bwMode="auto">
          <a:xfrm flipV="1">
            <a:off x="4572000" y="5361980"/>
            <a:ext cx="4203700" cy="1270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 name="AutoShape 12"/>
          <p:cNvSpPr>
            <a:spLocks noChangeArrowheads="1"/>
          </p:cNvSpPr>
          <p:nvPr/>
        </p:nvSpPr>
        <p:spPr bwMode="auto">
          <a:xfrm rot="19422133">
            <a:off x="6502400" y="44983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7" name="AutoShape 13"/>
          <p:cNvSpPr>
            <a:spLocks noChangeArrowheads="1"/>
          </p:cNvSpPr>
          <p:nvPr/>
        </p:nvSpPr>
        <p:spPr bwMode="auto">
          <a:xfrm rot="2478409">
            <a:off x="7632700" y="45110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 name="AutoShape 14"/>
          <p:cNvSpPr>
            <a:spLocks noChangeArrowheads="1"/>
          </p:cNvSpPr>
          <p:nvPr/>
        </p:nvSpPr>
        <p:spPr bwMode="auto">
          <a:xfrm rot="451638">
            <a:off x="7010400" y="44475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 name="Text Box 15"/>
          <p:cNvSpPr txBox="1">
            <a:spLocks noChangeArrowheads="1"/>
          </p:cNvSpPr>
          <p:nvPr/>
        </p:nvSpPr>
        <p:spPr bwMode="auto">
          <a:xfrm>
            <a:off x="6003925" y="40681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23</a:t>
            </a:r>
          </a:p>
        </p:txBody>
      </p:sp>
      <p:sp>
        <p:nvSpPr>
          <p:cNvPr id="10" name="Text Box 16"/>
          <p:cNvSpPr txBox="1">
            <a:spLocks noChangeArrowheads="1"/>
          </p:cNvSpPr>
          <p:nvPr/>
        </p:nvSpPr>
        <p:spPr bwMode="auto">
          <a:xfrm>
            <a:off x="6918325" y="39919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25</a:t>
            </a:r>
          </a:p>
        </p:txBody>
      </p:sp>
      <p:sp>
        <p:nvSpPr>
          <p:cNvPr id="11" name="Text Box 17"/>
          <p:cNvSpPr txBox="1">
            <a:spLocks noChangeArrowheads="1"/>
          </p:cNvSpPr>
          <p:nvPr/>
        </p:nvSpPr>
        <p:spPr bwMode="auto">
          <a:xfrm>
            <a:off x="7845425" y="41443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28</a:t>
            </a:r>
          </a:p>
        </p:txBody>
      </p:sp>
      <p:sp>
        <p:nvSpPr>
          <p:cNvPr id="12" name="Text Box 18"/>
          <p:cNvSpPr txBox="1">
            <a:spLocks noChangeArrowheads="1"/>
          </p:cNvSpPr>
          <p:nvPr/>
        </p:nvSpPr>
        <p:spPr bwMode="auto">
          <a:xfrm>
            <a:off x="4705350" y="3115668"/>
            <a:ext cx="2117725" cy="5127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Values:</a:t>
            </a:r>
          </a:p>
        </p:txBody>
      </p:sp>
      <p:cxnSp>
        <p:nvCxnSpPr>
          <p:cNvPr id="13" name="Straight Connector 12"/>
          <p:cNvCxnSpPr/>
          <p:nvPr/>
        </p:nvCxnSpPr>
        <p:spPr>
          <a:xfrm>
            <a:off x="2843808" y="188640"/>
            <a:ext cx="0" cy="61926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039926" y="4892080"/>
            <a:ext cx="469454" cy="4697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2987824" y="4571836"/>
            <a:ext cx="111940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err="1"/>
              <a:t>Threshold</a:t>
            </a:r>
            <a:endParaRPr lang="pt-BR" dirty="0"/>
          </a:p>
        </p:txBody>
      </p:sp>
      <p:sp>
        <p:nvSpPr>
          <p:cNvPr id="16" name="TextBox 15"/>
          <p:cNvSpPr txBox="1"/>
          <p:nvPr/>
        </p:nvSpPr>
        <p:spPr>
          <a:xfrm>
            <a:off x="3375929" y="200662"/>
            <a:ext cx="2266903" cy="461665"/>
          </a:xfrm>
          <a:prstGeom prst="rect">
            <a:avLst/>
          </a:prstGeom>
          <a:noFill/>
        </p:spPr>
        <p:txBody>
          <a:bodyPr wrap="none" rtlCol="0">
            <a:spAutoFit/>
          </a:bodyPr>
          <a:lstStyle/>
          <a:p>
            <a:r>
              <a:rPr lang="pt-BR" sz="2400" dirty="0">
                <a:solidFill>
                  <a:srgbClr val="0070C0"/>
                </a:solidFill>
                <a:latin typeface="Arial Rounded MT Bold" panose="020F0704030504030204" pitchFamily="34" charset="0"/>
              </a:rPr>
              <a:t>The </a:t>
            </a:r>
            <a:r>
              <a:rPr lang="pt-BR" sz="2400" i="1" dirty="0">
                <a:solidFill>
                  <a:srgbClr val="0070C0"/>
                </a:solidFill>
                <a:latin typeface="Arial Rounded MT Bold" panose="020F0704030504030204" pitchFamily="34" charset="0"/>
              </a:rPr>
              <a:t>“</a:t>
            </a:r>
            <a:r>
              <a:rPr lang="pt-BR" sz="2400" i="1" dirty="0" err="1">
                <a:solidFill>
                  <a:srgbClr val="0070C0"/>
                </a:solidFill>
                <a:latin typeface="Arial Rounded MT Bold" panose="020F0704030504030204" pitchFamily="34" charset="0"/>
              </a:rPr>
              <a:t>ct</a:t>
            </a:r>
            <a:r>
              <a:rPr lang="pt-BR" sz="2400" i="1" dirty="0">
                <a:solidFill>
                  <a:srgbClr val="0070C0"/>
                </a:solidFill>
                <a:latin typeface="Arial Rounded MT Bold" panose="020F0704030504030204" pitchFamily="34" charset="0"/>
              </a:rPr>
              <a:t> </a:t>
            </a:r>
            <a:r>
              <a:rPr lang="pt-BR" sz="2400" i="1" dirty="0" err="1">
                <a:solidFill>
                  <a:srgbClr val="0070C0"/>
                </a:solidFill>
                <a:latin typeface="Arial Rounded MT Bold" panose="020F0704030504030204" pitchFamily="34" charset="0"/>
              </a:rPr>
              <a:t>value</a:t>
            </a:r>
            <a:r>
              <a:rPr lang="pt-BR" sz="2400" i="1" dirty="0">
                <a:solidFill>
                  <a:srgbClr val="0070C0"/>
                </a:solidFill>
                <a:latin typeface="Arial Rounded MT Bold" panose="020F0704030504030204" pitchFamily="34" charset="0"/>
              </a:rPr>
              <a:t>”</a:t>
            </a:r>
          </a:p>
        </p:txBody>
      </p:sp>
    </p:spTree>
    <p:extLst>
      <p:ext uri="{BB962C8B-B14F-4D97-AF65-F5344CB8AC3E}">
        <p14:creationId xmlns:p14="http://schemas.microsoft.com/office/powerpoint/2010/main" val="3198917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 t="24318" r="61393" b="28395"/>
          <a:stretch/>
        </p:blipFill>
        <p:spPr bwMode="auto">
          <a:xfrm>
            <a:off x="1763688" y="2276871"/>
            <a:ext cx="5878201" cy="42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1951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r="29167" b="22926"/>
          <a:stretch>
            <a:fillRect/>
          </a:stretch>
        </p:blipFill>
        <p:spPr bwMode="auto">
          <a:xfrm>
            <a:off x="-107504" y="0"/>
            <a:ext cx="9144000" cy="58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23"/>
          <p:cNvGrpSpPr>
            <a:grpSpLocks/>
          </p:cNvGrpSpPr>
          <p:nvPr/>
        </p:nvGrpSpPr>
        <p:grpSpPr bwMode="auto">
          <a:xfrm>
            <a:off x="3835846" y="2505075"/>
            <a:ext cx="3594100" cy="190500"/>
            <a:chOff x="2484" y="1578"/>
            <a:chExt cx="2264" cy="120"/>
          </a:xfrm>
        </p:grpSpPr>
        <p:sp>
          <p:nvSpPr>
            <p:cNvPr id="5" name="Oval 8"/>
            <p:cNvSpPr>
              <a:spLocks noChangeArrowheads="1"/>
            </p:cNvSpPr>
            <p:nvPr/>
          </p:nvSpPr>
          <p:spPr bwMode="auto">
            <a:xfrm>
              <a:off x="2484"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6" name="Oval 12"/>
            <p:cNvSpPr>
              <a:spLocks noChangeArrowheads="1"/>
            </p:cNvSpPr>
            <p:nvPr/>
          </p:nvSpPr>
          <p:spPr bwMode="auto">
            <a:xfrm>
              <a:off x="2892"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7" name="Oval 17"/>
            <p:cNvSpPr>
              <a:spLocks noChangeArrowheads="1"/>
            </p:cNvSpPr>
            <p:nvPr/>
          </p:nvSpPr>
          <p:spPr bwMode="auto">
            <a:xfrm>
              <a:off x="3564"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8" name="Oval 18"/>
            <p:cNvSpPr>
              <a:spLocks noChangeArrowheads="1"/>
            </p:cNvSpPr>
            <p:nvPr/>
          </p:nvSpPr>
          <p:spPr bwMode="auto">
            <a:xfrm>
              <a:off x="3250"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9" name="Oval 19"/>
            <p:cNvSpPr>
              <a:spLocks noChangeArrowheads="1"/>
            </p:cNvSpPr>
            <p:nvPr/>
          </p:nvSpPr>
          <p:spPr bwMode="auto">
            <a:xfrm>
              <a:off x="3976"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0" name="Oval 20"/>
            <p:cNvSpPr>
              <a:spLocks noChangeArrowheads="1"/>
            </p:cNvSpPr>
            <p:nvPr/>
          </p:nvSpPr>
          <p:spPr bwMode="auto">
            <a:xfrm>
              <a:off x="4362"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1" name="Oval 21"/>
            <p:cNvSpPr>
              <a:spLocks noChangeArrowheads="1"/>
            </p:cNvSpPr>
            <p:nvPr/>
          </p:nvSpPr>
          <p:spPr bwMode="auto">
            <a:xfrm>
              <a:off x="4634" y="1582"/>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grpSp>
      <p:grpSp>
        <p:nvGrpSpPr>
          <p:cNvPr id="12" name="Group 7"/>
          <p:cNvGrpSpPr>
            <a:grpSpLocks/>
          </p:cNvGrpSpPr>
          <p:nvPr/>
        </p:nvGrpSpPr>
        <p:grpSpPr bwMode="auto">
          <a:xfrm>
            <a:off x="2302321" y="609600"/>
            <a:ext cx="1439863" cy="1981200"/>
            <a:chOff x="1518" y="384"/>
            <a:chExt cx="907" cy="1248"/>
          </a:xfrm>
        </p:grpSpPr>
        <p:sp>
          <p:nvSpPr>
            <p:cNvPr id="13" name="Text Box 5"/>
            <p:cNvSpPr txBox="1">
              <a:spLocks noChangeArrowheads="1"/>
            </p:cNvSpPr>
            <p:nvPr/>
          </p:nvSpPr>
          <p:spPr bwMode="auto">
            <a:xfrm>
              <a:off x="1518" y="384"/>
              <a:ext cx="9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a:solidFill>
                    <a:srgbClr val="FF6600"/>
                  </a:solidFill>
                </a:rPr>
                <a:t>threshold</a:t>
              </a:r>
            </a:p>
          </p:txBody>
        </p:sp>
        <p:sp>
          <p:nvSpPr>
            <p:cNvPr id="14" name="Line 6"/>
            <p:cNvSpPr>
              <a:spLocks noChangeShapeType="1"/>
            </p:cNvSpPr>
            <p:nvPr/>
          </p:nvSpPr>
          <p:spPr bwMode="auto">
            <a:xfrm flipH="1">
              <a:off x="1968" y="624"/>
              <a:ext cx="0" cy="1008"/>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15" name="Group 27"/>
          <p:cNvGrpSpPr>
            <a:grpSpLocks/>
          </p:cNvGrpSpPr>
          <p:nvPr/>
        </p:nvGrpSpPr>
        <p:grpSpPr bwMode="auto">
          <a:xfrm>
            <a:off x="7341046" y="2581275"/>
            <a:ext cx="890588" cy="1025525"/>
            <a:chOff x="4692" y="1626"/>
            <a:chExt cx="561" cy="646"/>
          </a:xfrm>
        </p:grpSpPr>
        <p:sp>
          <p:nvSpPr>
            <p:cNvPr id="16" name="Line 24"/>
            <p:cNvSpPr>
              <a:spLocks noChangeShapeType="1"/>
            </p:cNvSpPr>
            <p:nvPr/>
          </p:nvSpPr>
          <p:spPr bwMode="auto">
            <a:xfrm flipH="1" flipV="1">
              <a:off x="4692" y="1626"/>
              <a:ext cx="288"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 name="Text Box 25"/>
            <p:cNvSpPr txBox="1">
              <a:spLocks noChangeArrowheads="1"/>
            </p:cNvSpPr>
            <p:nvPr/>
          </p:nvSpPr>
          <p:spPr bwMode="auto">
            <a:xfrm>
              <a:off x="4892" y="1984"/>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a:t>
              </a:r>
            </a:p>
          </p:txBody>
        </p:sp>
      </p:grpSp>
    </p:spTree>
    <p:extLst>
      <p:ext uri="{BB962C8B-B14F-4D97-AF65-F5344CB8AC3E}">
        <p14:creationId xmlns:p14="http://schemas.microsoft.com/office/powerpoint/2010/main" val="387722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5156"/>
            <a:ext cx="9144000" cy="6647688"/>
          </a:xfrm>
          <a:prstGeom prst="rect">
            <a:avLst/>
          </a:prstGeom>
        </p:spPr>
      </p:pic>
    </p:spTree>
    <p:extLst>
      <p:ext uri="{BB962C8B-B14F-4D97-AF65-F5344CB8AC3E}">
        <p14:creationId xmlns:p14="http://schemas.microsoft.com/office/powerpoint/2010/main" val="3381924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3844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Imagining Real-Time PCR</a:t>
            </a:r>
            <a:br>
              <a:rPr lang="en-US" altLang="en-US" dirty="0">
                <a:solidFill>
                  <a:srgbClr val="FF8000"/>
                </a:solidFill>
              </a:rPr>
            </a:br>
            <a:r>
              <a:rPr lang="en-US" altLang="en-US" dirty="0">
                <a:solidFill>
                  <a:srgbClr val="FF8000"/>
                </a:solidFill>
              </a:rPr>
              <a:t/>
            </a:r>
            <a:br>
              <a:rPr lang="en-US" altLang="en-US" dirty="0">
                <a:solidFill>
                  <a:srgbClr val="FF8000"/>
                </a:solidFill>
              </a:rPr>
            </a:br>
            <a:r>
              <a:rPr lang="en-US" altLang="en-US" dirty="0">
                <a:solidFill>
                  <a:srgbClr val="FF8000"/>
                </a:solidFill>
              </a:rPr>
              <a:t>Measuring</a:t>
            </a:r>
            <a:br>
              <a:rPr lang="en-US" altLang="en-US" dirty="0">
                <a:solidFill>
                  <a:srgbClr val="FF8000"/>
                </a:solidFill>
              </a:rPr>
            </a:br>
            <a:r>
              <a:rPr lang="en-US" altLang="en-US" dirty="0">
                <a:solidFill>
                  <a:srgbClr val="FF8000"/>
                </a:solidFill>
              </a:rPr>
              <a:t>Quantities</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13100" y="260648"/>
            <a:ext cx="5930900" cy="22050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550" indent="-82550">
              <a:buFontTx/>
              <a:buNone/>
            </a:pPr>
            <a:r>
              <a:rPr lang="en-US" altLang="en-US" sz="2000" b="1" dirty="0">
                <a:latin typeface="Arial" charset="0"/>
              </a:rPr>
              <a:t>There’s a DIRECT relationship between the starting amount of DNA, and the cycle number that you’ll reach an arbitrary number of DNA copies (Ct value).</a:t>
            </a:r>
          </a:p>
          <a:p>
            <a:pPr>
              <a:buFontTx/>
              <a:buNone/>
            </a:pPr>
            <a:endParaRPr lang="en-US" altLang="en-US" sz="2000" b="1" dirty="0">
              <a:latin typeface="Arial" charset="0"/>
            </a:endParaRPr>
          </a:p>
          <a:p>
            <a:pPr>
              <a:buFontTx/>
              <a:buNone/>
            </a:pPr>
            <a:r>
              <a:rPr lang="en-US" altLang="en-US" sz="2000" b="1" dirty="0">
                <a:latin typeface="Arial" charset="0"/>
              </a:rPr>
              <a:t>DNA amount = 2 ^ Cycle Number</a:t>
            </a:r>
          </a:p>
        </p:txBody>
      </p:sp>
      <p:graphicFrame>
        <p:nvGraphicFramePr>
          <p:cNvPr id="4" name="Object 4"/>
          <p:cNvGraphicFramePr>
            <a:graphicFrameLocks/>
          </p:cNvGraphicFramePr>
          <p:nvPr>
            <p:extLst>
              <p:ext uri="{D42A27DB-BD31-4B8C-83A1-F6EECF244321}">
                <p14:modId xmlns:p14="http://schemas.microsoft.com/office/powerpoint/2010/main" val="1535367200"/>
              </p:ext>
            </p:extLst>
          </p:nvPr>
        </p:nvGraphicFramePr>
        <p:xfrm>
          <a:off x="3243263" y="2403773"/>
          <a:ext cx="5900737" cy="3521075"/>
        </p:xfrm>
        <a:graphic>
          <a:graphicData uri="http://schemas.openxmlformats.org/presentationml/2006/ole">
            <mc:AlternateContent xmlns:mc="http://schemas.openxmlformats.org/markup-compatibility/2006">
              <mc:Choice xmlns:v="urn:schemas-microsoft-com:vml" Requires="v">
                <p:oleObj spid="_x0000_s17411" name="Worksheet" r:id="rId3" imgW="9194760" imgH="5286240" progId="Excel.Sheet.8">
                  <p:embed/>
                </p:oleObj>
              </mc:Choice>
              <mc:Fallback>
                <p:oleObj name="Worksheet" r:id="rId3" imgW="9194760" imgH="528624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2403773"/>
                        <a:ext cx="5900737"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853884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54868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a:solidFill>
                  <a:srgbClr val="FF8000"/>
                </a:solidFill>
              </a:rPr>
              <a:t>How do We Measure DNA in a PCR Reaction?</a:t>
            </a:r>
            <a:br>
              <a:rPr lang="en-US" altLang="en-US">
                <a:solidFill>
                  <a:srgbClr val="FF8000"/>
                </a:solidFill>
              </a:rPr>
            </a:br>
            <a:endParaRPr lang="en-US" altLang="en-US">
              <a:solidFill>
                <a:srgbClr val="FF8000"/>
              </a:solidFill>
            </a:endParaRPr>
          </a:p>
        </p:txBody>
      </p:sp>
      <p:sp>
        <p:nvSpPr>
          <p:cNvPr id="3" name="Rectangle 3"/>
          <p:cNvSpPr txBox="1">
            <a:spLocks noChangeArrowheads="1"/>
          </p:cNvSpPr>
          <p:nvPr/>
        </p:nvSpPr>
        <p:spPr>
          <a:xfrm>
            <a:off x="3257164" y="929680"/>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400" b="1" dirty="0">
                <a:latin typeface="Arial" charset="0"/>
              </a:rPr>
              <a:t>We use reagents that fluoresce in the presence of amplified DNA!</a:t>
            </a:r>
          </a:p>
          <a:p>
            <a:pPr>
              <a:buFontTx/>
              <a:buNone/>
            </a:pPr>
            <a:endParaRPr lang="en-US" altLang="en-US" sz="2400" b="1" dirty="0">
              <a:latin typeface="Arial" charset="0"/>
            </a:endParaRPr>
          </a:p>
          <a:p>
            <a:pPr>
              <a:buFontTx/>
              <a:buNone/>
            </a:pPr>
            <a:r>
              <a:rPr lang="en-US" altLang="en-US" sz="2400" b="1" dirty="0">
                <a:latin typeface="Arial" charset="0"/>
              </a:rPr>
              <a:t>Ex. SYBR Green dye </a:t>
            </a:r>
          </a:p>
          <a:p>
            <a:pPr marL="82550" indent="-82550">
              <a:buFontTx/>
              <a:buNone/>
            </a:pPr>
            <a:r>
              <a:rPr lang="en-US" altLang="en-US" sz="2400" b="1" dirty="0">
                <a:latin typeface="Arial" charset="0"/>
              </a:rPr>
              <a:t>They bind to double-stranded DNA and emit light when illuminated with a specific wavelength.</a:t>
            </a:r>
          </a:p>
          <a:p>
            <a:pPr>
              <a:buFontTx/>
              <a:buNone/>
            </a:pPr>
            <a:endParaRPr lang="en-US" altLang="en-US" sz="2400" b="1" dirty="0">
              <a:latin typeface="Arial" charset="0"/>
            </a:endParaRPr>
          </a:p>
          <a:p>
            <a:pPr>
              <a:buFontTx/>
              <a:buNone/>
            </a:pPr>
            <a:endParaRPr lang="en-US" altLang="en-US" sz="2400" b="1" dirty="0">
              <a:latin typeface="Arial" charset="0"/>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444925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692696"/>
            <a:ext cx="3020888"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What Type of Instruments are used with Real-Time PCR?</a:t>
            </a:r>
            <a:br>
              <a:rPr lang="en-US" altLang="en-US" dirty="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401562" y="242675"/>
            <a:ext cx="5562925"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400" b="1" dirty="0">
                <a:latin typeface="Arial" charset="0"/>
              </a:rPr>
              <a:t>Real-time PCR instruments consist of TWO main components:</a:t>
            </a:r>
          </a:p>
          <a:p>
            <a:r>
              <a:rPr lang="en-US" altLang="en-US" sz="2400" b="1" dirty="0">
                <a:latin typeface="Arial" charset="0"/>
              </a:rPr>
              <a:t>Thermal Cycler (PCR machine)</a:t>
            </a:r>
          </a:p>
          <a:p>
            <a:r>
              <a:rPr lang="en-US" altLang="en-US" sz="2400" b="1" dirty="0">
                <a:latin typeface="Arial" charset="0"/>
              </a:rPr>
              <a:t>Optical Module (to detect fluorescence in the tubes during the run)</a:t>
            </a:r>
          </a:p>
        </p:txBody>
      </p:sp>
      <p:cxnSp>
        <p:nvCxnSpPr>
          <p:cNvPr id="4" name="Straight Connector 3"/>
          <p:cNvCxnSpPr/>
          <p:nvPr/>
        </p:nvCxnSpPr>
        <p:spPr>
          <a:xfrm>
            <a:off x="32004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13314" name="Picture 2" descr="http://www.patho.hku.hk/facilities/images/7900-nov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780" y="3068960"/>
            <a:ext cx="47625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006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692696"/>
            <a:ext cx="3020888"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FF8000"/>
                </a:solidFill>
              </a:rPr>
              <a:t>What Type of Instruments are used with Real-Time PCR?</a:t>
            </a:r>
            <a:br>
              <a:rPr lang="en-US" altLang="en-US" dirty="0">
                <a:solidFill>
                  <a:srgbClr val="FF8000"/>
                </a:solidFill>
              </a:rPr>
            </a:br>
            <a:endParaRPr lang="en-US" altLang="en-US" dirty="0">
              <a:solidFill>
                <a:srgbClr val="FF8000"/>
              </a:solidFill>
            </a:endParaRPr>
          </a:p>
        </p:txBody>
      </p:sp>
      <p:cxnSp>
        <p:nvCxnSpPr>
          <p:cNvPr id="4" name="Straight Connector 3"/>
          <p:cNvCxnSpPr/>
          <p:nvPr/>
        </p:nvCxnSpPr>
        <p:spPr>
          <a:xfrm>
            <a:off x="32004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33794" name="Picture 2" descr="http://static.coleparmer.com/large_images/0192910.jpg"/>
          <p:cNvPicPr>
            <a:picLocks noChangeAspect="1" noChangeArrowheads="1"/>
          </p:cNvPicPr>
          <p:nvPr/>
        </p:nvPicPr>
        <p:blipFill rotWithShape="1">
          <a:blip r:embed="rId2">
            <a:extLst>
              <a:ext uri="{28A0092B-C50C-407E-A947-70E740481C1C}">
                <a14:useLocalDpi xmlns:a14="http://schemas.microsoft.com/office/drawing/2010/main" val="0"/>
              </a:ext>
            </a:extLst>
          </a:blip>
          <a:srcRect t="13300" b="9784"/>
          <a:stretch/>
        </p:blipFill>
        <p:spPr bwMode="auto">
          <a:xfrm>
            <a:off x="3707904" y="332656"/>
            <a:ext cx="3810000" cy="2732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35896" y="3573016"/>
            <a:ext cx="2998834" cy="1631216"/>
          </a:xfrm>
          <a:prstGeom prst="rect">
            <a:avLst/>
          </a:prstGeom>
          <a:noFill/>
        </p:spPr>
        <p:txBody>
          <a:bodyPr wrap="none" rtlCol="0">
            <a:spAutoFit/>
          </a:bodyPr>
          <a:lstStyle/>
          <a:p>
            <a:pPr marL="285750" indent="-285750">
              <a:buFont typeface="Arial" panose="020B0604020202020204" pitchFamily="34" charset="0"/>
              <a:buChar char="•"/>
            </a:pPr>
            <a:r>
              <a:rPr lang="pt-BR" sz="2000" dirty="0" err="1"/>
              <a:t>Adequate</a:t>
            </a:r>
            <a:r>
              <a:rPr lang="pt-BR" sz="2000" dirty="0"/>
              <a:t>, </a:t>
            </a:r>
            <a:r>
              <a:rPr lang="pt-BR" sz="2000" dirty="0" err="1"/>
              <a:t>optical</a:t>
            </a:r>
            <a:r>
              <a:rPr lang="pt-BR" sz="2000" dirty="0"/>
              <a:t> </a:t>
            </a:r>
            <a:r>
              <a:rPr lang="pt-BR" sz="2000" dirty="0" err="1"/>
              <a:t>plates</a:t>
            </a:r>
            <a:endParaRPr lang="pt-BR" sz="2000" dirty="0"/>
          </a:p>
          <a:p>
            <a:pPr marL="342900" indent="-342900">
              <a:buFont typeface="Wingdings" panose="05000000000000000000" pitchFamily="2" charset="2"/>
              <a:buChar char="Ø"/>
            </a:pPr>
            <a:r>
              <a:rPr lang="pt-BR" sz="2000" dirty="0"/>
              <a:t>96/384 </a:t>
            </a:r>
            <a:r>
              <a:rPr lang="pt-BR" sz="2000" dirty="0" err="1"/>
              <a:t>wells</a:t>
            </a:r>
            <a:endParaRPr lang="pt-BR" sz="2000" dirty="0"/>
          </a:p>
          <a:p>
            <a:pPr marL="342900" indent="-342900">
              <a:buFont typeface="Wingdings" panose="05000000000000000000" pitchFamily="2" charset="2"/>
              <a:buChar char="Ø"/>
            </a:pPr>
            <a:r>
              <a:rPr lang="pt-BR" sz="2000" dirty="0"/>
              <a:t>Standard/</a:t>
            </a:r>
            <a:r>
              <a:rPr lang="pt-BR" sz="2000" dirty="0" err="1"/>
              <a:t>fast</a:t>
            </a:r>
            <a:endParaRPr lang="pt-BR" sz="2000" dirty="0"/>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r>
              <a:rPr lang="pt-BR" sz="2000" dirty="0" err="1"/>
              <a:t>Optical</a:t>
            </a:r>
            <a:r>
              <a:rPr lang="pt-BR" sz="2000" dirty="0"/>
              <a:t> </a:t>
            </a:r>
            <a:r>
              <a:rPr lang="pt-BR" sz="2000" dirty="0" err="1"/>
              <a:t>sealing</a:t>
            </a:r>
            <a:r>
              <a:rPr lang="pt-BR" sz="2000" dirty="0"/>
              <a:t> </a:t>
            </a:r>
            <a:r>
              <a:rPr lang="pt-BR" sz="2000" dirty="0" err="1"/>
              <a:t>adhesive</a:t>
            </a:r>
            <a:endParaRPr lang="pt-BR" sz="2000" dirty="0"/>
          </a:p>
        </p:txBody>
      </p:sp>
    </p:spTree>
    <p:extLst>
      <p:ext uri="{BB962C8B-B14F-4D97-AF65-F5344CB8AC3E}">
        <p14:creationId xmlns:p14="http://schemas.microsoft.com/office/powerpoint/2010/main" val="23162621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166"/>
          <a:stretch>
            <a:fillRect/>
          </a:stretch>
        </p:blipFill>
        <p:spPr bwMode="auto">
          <a:xfrm>
            <a:off x="1116013" y="871538"/>
            <a:ext cx="699452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28184" y="5157192"/>
            <a:ext cx="2376264"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082964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07977E-5AB6-4D59-8F12-BB247A9638EE}"/>
              </a:ext>
            </a:extLst>
          </p:cNvPr>
          <p:cNvSpPr>
            <a:spLocks noGrp="1"/>
          </p:cNvSpPr>
          <p:nvPr>
            <p:ph idx="1"/>
          </p:nvPr>
        </p:nvSpPr>
        <p:spPr>
          <a:xfrm>
            <a:off x="323528" y="332656"/>
            <a:ext cx="8229600" cy="6408712"/>
          </a:xfrm>
        </p:spPr>
        <p:txBody>
          <a:bodyPr>
            <a:noAutofit/>
          </a:bodyPr>
          <a:lstStyle/>
          <a:p>
            <a:pPr algn="ctr"/>
            <a:r>
              <a:rPr lang="en-US" sz="2000" b="1" i="0" dirty="0">
                <a:effectLst/>
                <a:latin typeface="Times New Roman" panose="02020603050405020304" pitchFamily="18" charset="0"/>
                <a:cs typeface="Times New Roman" panose="02020603050405020304" pitchFamily="18" charset="0"/>
              </a:rPr>
              <a:t>Absolute quantification using the standard curve method</a:t>
            </a:r>
          </a:p>
          <a:p>
            <a:pPr algn="l"/>
            <a:endParaRPr lang="en-US" sz="1600" dirty="0">
              <a:solidFill>
                <a:srgbClr val="333333"/>
              </a:solidFill>
              <a:latin typeface="Times New Roman" panose="02020603050405020304" pitchFamily="18" charset="0"/>
              <a:cs typeface="Times New Roman" panose="02020603050405020304" pitchFamily="18" charset="0"/>
            </a:endParaRPr>
          </a:p>
          <a:p>
            <a:pPr algn="l"/>
            <a:r>
              <a:rPr lang="en-US" sz="1800" b="1" i="0" dirty="0">
                <a:solidFill>
                  <a:srgbClr val="333333"/>
                </a:solidFill>
                <a:effectLst/>
                <a:latin typeface="Times New Roman" panose="02020603050405020304" pitchFamily="18" charset="0"/>
                <a:cs typeface="Times New Roman" panose="02020603050405020304" pitchFamily="18" charset="0"/>
              </a:rPr>
              <a:t>Important guidelines</a:t>
            </a:r>
            <a:endParaRPr lang="en-US" sz="1800" b="0" i="0" dirty="0">
              <a:solidFill>
                <a:srgbClr val="333333"/>
              </a:solidFill>
              <a:effectLst/>
              <a:latin typeface="Times New Roman" panose="02020603050405020304" pitchFamily="18" charset="0"/>
              <a:cs typeface="Times New Roman" panose="02020603050405020304" pitchFamily="18" charset="0"/>
            </a:endParaRPr>
          </a:p>
          <a:p>
            <a:pPr algn="l"/>
            <a:r>
              <a:rPr lang="en-US" sz="1800" b="0" i="0" dirty="0">
                <a:solidFill>
                  <a:srgbClr val="333333"/>
                </a:solidFill>
                <a:effectLst/>
                <a:latin typeface="Times New Roman" panose="02020603050405020304" pitchFamily="18" charset="0"/>
                <a:cs typeface="Times New Roman" panose="02020603050405020304" pitchFamily="18" charset="0"/>
              </a:rPr>
              <a:t>The following guidelines are critical to correctly using the standard curve method for absolute quantitation: </a:t>
            </a:r>
          </a:p>
          <a:p>
            <a:pPr algn="l">
              <a:buFont typeface="Arial" panose="020B0604020202020204" pitchFamily="34" charset="0"/>
              <a:buChar char="•"/>
            </a:pPr>
            <a:r>
              <a:rPr lang="en-US" sz="1800" b="0" i="0" dirty="0">
                <a:solidFill>
                  <a:srgbClr val="333333"/>
                </a:solidFill>
                <a:effectLst/>
                <a:latin typeface="Times New Roman" panose="02020603050405020304" pitchFamily="18" charset="0"/>
                <a:cs typeface="Times New Roman" panose="02020603050405020304" pitchFamily="18" charset="0"/>
              </a:rPr>
              <a:t>It is important that </a:t>
            </a:r>
            <a:r>
              <a:rPr lang="en-US" sz="1800" b="0" i="0" dirty="0">
                <a:solidFill>
                  <a:srgbClr val="FF0000"/>
                </a:solidFill>
                <a:effectLst/>
                <a:latin typeface="Times New Roman" panose="02020603050405020304" pitchFamily="18" charset="0"/>
                <a:cs typeface="Times New Roman" panose="02020603050405020304" pitchFamily="18" charset="0"/>
              </a:rPr>
              <a:t>it is a single, pure species of DNA or RNA. </a:t>
            </a:r>
            <a:r>
              <a:rPr lang="en-US" sz="1800" b="0" i="0" dirty="0">
                <a:solidFill>
                  <a:srgbClr val="333333"/>
                </a:solidFill>
                <a:effectLst/>
                <a:latin typeface="Times New Roman" panose="02020603050405020304" pitchFamily="18" charset="0"/>
                <a:cs typeface="Times New Roman" panose="02020603050405020304" pitchFamily="18" charset="0"/>
              </a:rPr>
              <a:t>For example, plasmid DNA from E. coli is often contaminated with RNA, as a result of which the A260 value increases and the number of copies determined for the plasmid is increased.</a:t>
            </a:r>
          </a:p>
          <a:p>
            <a:pPr algn="l">
              <a:buFont typeface="Arial" panose="020B0604020202020204" pitchFamily="34" charset="0"/>
              <a:buChar char="•"/>
            </a:pPr>
            <a:r>
              <a:rPr lang="en-US" sz="1800" b="0" i="0" dirty="0">
                <a:solidFill>
                  <a:srgbClr val="FF0000"/>
                </a:solidFill>
                <a:effectLst/>
                <a:latin typeface="Times New Roman" panose="02020603050405020304" pitchFamily="18" charset="0"/>
                <a:cs typeface="Times New Roman" panose="02020603050405020304" pitchFamily="18" charset="0"/>
              </a:rPr>
              <a:t>Since the standards have to be diluted over several orders of magnitude, precise pipetting is required.</a:t>
            </a:r>
            <a:r>
              <a:rPr lang="en-US" sz="1800" b="0" i="0" dirty="0">
                <a:solidFill>
                  <a:srgbClr val="333333"/>
                </a:solidFill>
                <a:effectLst/>
                <a:latin typeface="Times New Roman" panose="02020603050405020304" pitchFamily="18" charset="0"/>
                <a:cs typeface="Times New Roman" panose="02020603050405020304" pitchFamily="18" charset="0"/>
              </a:rPr>
              <a:t> Plasmid DNA or in vitro transcribed RNA must be available in </a:t>
            </a:r>
            <a:r>
              <a:rPr lang="en-US" sz="1800" b="0" i="0" dirty="0">
                <a:solidFill>
                  <a:srgbClr val="FF0000"/>
                </a:solidFill>
                <a:effectLst/>
                <a:latin typeface="Times New Roman" panose="02020603050405020304" pitchFamily="18" charset="0"/>
                <a:cs typeface="Times New Roman" panose="02020603050405020304" pitchFamily="18" charset="0"/>
              </a:rPr>
              <a:t>concentrated form </a:t>
            </a:r>
            <a:r>
              <a:rPr lang="en-US" sz="1800" b="0" i="0" dirty="0">
                <a:solidFill>
                  <a:srgbClr val="333333"/>
                </a:solidFill>
                <a:effectLst/>
                <a:latin typeface="Times New Roman" panose="02020603050405020304" pitchFamily="18" charset="0"/>
                <a:cs typeface="Times New Roman" panose="02020603050405020304" pitchFamily="18" charset="0"/>
              </a:rPr>
              <a:t>in order to be able to measure an exact A260 value. This concentrated DNA or RNA</a:t>
            </a:r>
            <a:r>
              <a:rPr lang="en-US" sz="1800" b="0" i="0" dirty="0">
                <a:solidFill>
                  <a:srgbClr val="FF0000"/>
                </a:solidFill>
                <a:effectLst/>
                <a:latin typeface="Times New Roman" panose="02020603050405020304" pitchFamily="18" charset="0"/>
                <a:cs typeface="Times New Roman" panose="02020603050405020304" pitchFamily="18" charset="0"/>
              </a:rPr>
              <a:t> must then be diluted 106-1012 fold to make its concentration equal to that of the target in biological samples.</a:t>
            </a:r>
          </a:p>
          <a:p>
            <a:pPr algn="l">
              <a:buFont typeface="Arial" panose="020B0604020202020204" pitchFamily="34" charset="0"/>
              <a:buChar char="•"/>
            </a:pPr>
            <a:r>
              <a:rPr lang="en-US" sz="1800" b="0" i="0" dirty="0">
                <a:solidFill>
                  <a:srgbClr val="333333"/>
                </a:solidFill>
                <a:effectLst/>
                <a:latin typeface="Times New Roman" panose="02020603050405020304" pitchFamily="18" charset="0"/>
                <a:cs typeface="Times New Roman" panose="02020603050405020304" pitchFamily="18" charset="0"/>
              </a:rPr>
              <a:t>The stability of the diluted standards must be taken into account, especially for RNA. Divide the diluted standards into small aliquots, store them at -80 ° C and thaw them only once before use.</a:t>
            </a:r>
          </a:p>
          <a:p>
            <a:pPr algn="l"/>
            <a:r>
              <a:rPr lang="en-US" sz="1800" b="0" i="0" dirty="0">
                <a:solidFill>
                  <a:srgbClr val="333333"/>
                </a:solidFill>
                <a:effectLst/>
                <a:latin typeface="Times New Roman" panose="02020603050405020304" pitchFamily="18" charset="0"/>
                <a:cs typeface="Times New Roman" panose="02020603050405020304" pitchFamily="18" charset="0"/>
              </a:rPr>
              <a:t>In principle, </a:t>
            </a:r>
            <a:r>
              <a:rPr lang="en-US" sz="1800" b="0" i="0" dirty="0">
                <a:solidFill>
                  <a:srgbClr val="FF0000"/>
                </a:solidFill>
                <a:effectLst/>
                <a:latin typeface="Times New Roman" panose="02020603050405020304" pitchFamily="18" charset="0"/>
                <a:cs typeface="Times New Roman" panose="02020603050405020304" pitchFamily="18" charset="0"/>
              </a:rPr>
              <a:t>DNA cannot be used as a standard for the absolute quantification of RNA</a:t>
            </a:r>
            <a:r>
              <a:rPr lang="en-US" sz="1800" b="0" i="0" dirty="0">
                <a:solidFill>
                  <a:srgbClr val="333333"/>
                </a:solidFill>
                <a:effectLst/>
                <a:latin typeface="Times New Roman" panose="02020603050405020304" pitchFamily="18" charset="0"/>
                <a:cs typeface="Times New Roman" panose="02020603050405020304" pitchFamily="18" charset="0"/>
              </a:rPr>
              <a:t>, since there is no control with regard to the efficiency of the reverse transcription step.</a:t>
            </a:r>
          </a:p>
          <a:p>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US" sz="1600" b="0" i="0" dirty="0">
              <a:solidFill>
                <a:srgbClr val="333333"/>
              </a:solidFill>
              <a:effectLst/>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1165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F6A1C1-8E02-42A4-9CB8-72890EBF85F4}"/>
              </a:ext>
            </a:extLst>
          </p:cNvPr>
          <p:cNvSpPr>
            <a:spLocks noGrp="1"/>
          </p:cNvSpPr>
          <p:nvPr>
            <p:ph idx="1"/>
          </p:nvPr>
        </p:nvSpPr>
        <p:spPr>
          <a:xfrm>
            <a:off x="251520" y="476672"/>
            <a:ext cx="8229600" cy="6120680"/>
          </a:xfrm>
        </p:spPr>
        <p:txBody>
          <a:bodyPr>
            <a:normAutofit/>
          </a:bodyPr>
          <a:lstStyle/>
          <a:p>
            <a:pPr algn="l"/>
            <a:r>
              <a:rPr lang="en-US" sz="3200" b="1" i="0" dirty="0">
                <a:solidFill>
                  <a:srgbClr val="333333"/>
                </a:solidFill>
                <a:effectLst/>
                <a:latin typeface="Times New Roman" panose="02020603050405020304" pitchFamily="18" charset="0"/>
                <a:cs typeface="Times New Roman" panose="02020603050405020304" pitchFamily="18" charset="0"/>
              </a:rPr>
              <a:t>Standards</a:t>
            </a:r>
            <a:endParaRPr lang="en-US" sz="3200" b="0" i="0" dirty="0">
              <a:solidFill>
                <a:srgbClr val="333333"/>
              </a:solidFill>
              <a:effectLst/>
              <a:latin typeface="Times New Roman" panose="02020603050405020304" pitchFamily="18" charset="0"/>
              <a:cs typeface="Times New Roman" panose="02020603050405020304" pitchFamily="18" charset="0"/>
            </a:endParaRPr>
          </a:p>
          <a:p>
            <a:pPr algn="l"/>
            <a:r>
              <a:rPr lang="en-US" sz="3200" b="0" i="0" dirty="0">
                <a:solidFill>
                  <a:srgbClr val="333333"/>
                </a:solidFill>
                <a:effectLst/>
                <a:latin typeface="Times New Roman" panose="02020603050405020304" pitchFamily="18" charset="0"/>
                <a:cs typeface="Times New Roman" panose="02020603050405020304" pitchFamily="18" charset="0"/>
              </a:rPr>
              <a:t>The </a:t>
            </a:r>
            <a:r>
              <a:rPr lang="en-US" sz="3200" b="0" i="0" dirty="0">
                <a:solidFill>
                  <a:srgbClr val="FF0000"/>
                </a:solidFill>
                <a:effectLst/>
                <a:latin typeface="Times New Roman" panose="02020603050405020304" pitchFamily="18" charset="0"/>
                <a:cs typeface="Times New Roman" panose="02020603050405020304" pitchFamily="18" charset="0"/>
              </a:rPr>
              <a:t>absolute amounts of the standards must first be determined using independent methods.</a:t>
            </a:r>
            <a:r>
              <a:rPr lang="en-US" sz="3200" b="0" i="0" dirty="0">
                <a:solidFill>
                  <a:srgbClr val="333333"/>
                </a:solidFill>
                <a:effectLst/>
                <a:latin typeface="Times New Roman" panose="02020603050405020304" pitchFamily="18" charset="0"/>
                <a:cs typeface="Times New Roman" panose="02020603050405020304" pitchFamily="18" charset="0"/>
              </a:rPr>
              <a:t> </a:t>
            </a:r>
          </a:p>
          <a:p>
            <a:pPr algn="l"/>
            <a:r>
              <a:rPr lang="en-US" sz="3200" b="0" i="0" dirty="0">
                <a:solidFill>
                  <a:srgbClr val="333333"/>
                </a:solidFill>
                <a:effectLst/>
                <a:latin typeface="Times New Roman" panose="02020603050405020304" pitchFamily="18" charset="0"/>
                <a:cs typeface="Times New Roman" panose="02020603050405020304" pitchFamily="18" charset="0"/>
              </a:rPr>
              <a:t>Mostly plasmid DNA and in vitro transcribed RNA are used to produce absolute standards. </a:t>
            </a:r>
          </a:p>
          <a:p>
            <a:pPr algn="l"/>
            <a:endParaRPr lang="en-US" sz="3200" b="0" i="0" dirty="0">
              <a:solidFill>
                <a:srgbClr val="333333"/>
              </a:solidFill>
              <a:effectLst/>
              <a:latin typeface="Times New Roman" panose="02020603050405020304" pitchFamily="18" charset="0"/>
              <a:cs typeface="Times New Roman" panose="02020603050405020304" pitchFamily="18" charset="0"/>
            </a:endParaRPr>
          </a:p>
          <a:p>
            <a:pPr algn="l"/>
            <a:r>
              <a:rPr lang="en-US" sz="3200" b="0" i="0" dirty="0">
                <a:solidFill>
                  <a:srgbClr val="333333"/>
                </a:solidFill>
                <a:effectLst/>
                <a:latin typeface="Times New Roman" panose="02020603050405020304" pitchFamily="18" charset="0"/>
                <a:cs typeface="Times New Roman" panose="02020603050405020304" pitchFamily="18" charset="0"/>
              </a:rPr>
              <a:t>The</a:t>
            </a:r>
            <a:r>
              <a:rPr lang="en-US" sz="3200" b="0" i="0" dirty="0">
                <a:solidFill>
                  <a:srgbClr val="FF0000"/>
                </a:solidFill>
                <a:effectLst/>
                <a:latin typeface="Times New Roman" panose="02020603050405020304" pitchFamily="18" charset="0"/>
                <a:cs typeface="Times New Roman" panose="02020603050405020304" pitchFamily="18" charset="0"/>
              </a:rPr>
              <a:t> concentration is measured at A260 and converted into the number of copies based on the molecular weight of the DNA or RNA.</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591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20" t="21082" r="39580" b="9720"/>
          <a:stretch/>
        </p:blipFill>
        <p:spPr bwMode="auto">
          <a:xfrm>
            <a:off x="755576" y="476672"/>
            <a:ext cx="8017992" cy="59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317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124744"/>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a:solidFill>
                  <a:srgbClr val="FF8000"/>
                </a:solidFill>
              </a:rPr>
              <a:t>Quantification and </a:t>
            </a:r>
            <a:br>
              <a:rPr lang="en-US" altLang="en-US" sz="2400" dirty="0">
                <a:solidFill>
                  <a:srgbClr val="FF8000"/>
                </a:solidFill>
              </a:rPr>
            </a:br>
            <a:r>
              <a:rPr lang="en-US" altLang="en-US" sz="2400" dirty="0">
                <a:solidFill>
                  <a:srgbClr val="FF8000"/>
                </a:solidFill>
              </a:rPr>
              <a:t>Normalization</a:t>
            </a:r>
            <a:endParaRPr lang="en-US" altLang="en-US" sz="2400" dirty="0">
              <a:solidFill>
                <a:srgbClr val="FF9900"/>
              </a:solidFill>
            </a:endParaRPr>
          </a:p>
        </p:txBody>
      </p:sp>
      <p:sp>
        <p:nvSpPr>
          <p:cNvPr id="3" name="Rectangle 15"/>
          <p:cNvSpPr txBox="1">
            <a:spLocks noChangeArrowheads="1"/>
          </p:cNvSpPr>
          <p:nvPr/>
        </p:nvSpPr>
        <p:spPr>
          <a:xfrm>
            <a:off x="3275723" y="404664"/>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pt-BR" sz="2400" dirty="0">
                <a:latin typeface="Arial" charset="0"/>
              </a:rPr>
              <a:t>First basic underlying principle:  </a:t>
            </a:r>
            <a:r>
              <a:rPr lang="en-US" altLang="pt-BR" sz="2400" u="sng" dirty="0">
                <a:latin typeface="Arial" charset="0"/>
              </a:rPr>
              <a:t>every cycle there is a doubling of product</a:t>
            </a:r>
            <a:r>
              <a:rPr lang="en-US" altLang="pt-BR" sz="2400" dirty="0">
                <a:latin typeface="Arial" charset="0"/>
              </a:rPr>
              <a:t>.</a:t>
            </a:r>
          </a:p>
          <a:p>
            <a:endParaRPr lang="en-US" altLang="pt-BR" sz="2400" dirty="0">
              <a:latin typeface="Arial" charset="0"/>
            </a:endParaRPr>
          </a:p>
          <a:p>
            <a:r>
              <a:rPr lang="en-US" altLang="pt-BR" sz="2400" dirty="0">
                <a:latin typeface="Arial" charset="0"/>
              </a:rPr>
              <a:t>Second basic principle:  we do not need to know </a:t>
            </a:r>
            <a:r>
              <a:rPr lang="en-US" altLang="pt-BR" sz="2400" u="sng" dirty="0">
                <a:latin typeface="Arial" charset="0"/>
              </a:rPr>
              <a:t>exact quantities of DNA</a:t>
            </a:r>
            <a:r>
              <a:rPr lang="en-US" altLang="pt-BR" sz="2400" dirty="0">
                <a:latin typeface="Arial" charset="0"/>
              </a:rPr>
              <a:t>, instead we will only deal with </a:t>
            </a:r>
            <a:r>
              <a:rPr lang="en-US" altLang="pt-BR" sz="2400" u="sng" dirty="0">
                <a:latin typeface="Arial" charset="0"/>
              </a:rPr>
              <a:t>relative quantities</a:t>
            </a:r>
            <a:r>
              <a:rPr lang="en-US" altLang="pt-BR" sz="2400" dirty="0">
                <a:latin typeface="Arial" charset="0"/>
              </a:rPr>
              <a:t>.</a:t>
            </a:r>
          </a:p>
          <a:p>
            <a:endParaRPr lang="en-US" altLang="pt-BR" sz="2400" dirty="0">
              <a:latin typeface="Arial" charset="0"/>
            </a:endParaRPr>
          </a:p>
          <a:p>
            <a:r>
              <a:rPr lang="en-US" altLang="pt-BR" sz="2400" dirty="0">
                <a:latin typeface="Arial" charset="0"/>
              </a:rPr>
              <a:t>Third basic principle:  we have to have not only a “target” gene but also a </a:t>
            </a:r>
            <a:r>
              <a:rPr lang="en-US" altLang="pt-BR" sz="2400" u="sng" dirty="0">
                <a:latin typeface="Arial" charset="0"/>
              </a:rPr>
              <a:t>“normalizer” gene</a:t>
            </a:r>
            <a:r>
              <a:rPr lang="en-US" altLang="pt-BR" sz="2400" dirty="0">
                <a:latin typeface="Arial" charset="0"/>
              </a:rPr>
              <a:t>.</a:t>
            </a:r>
          </a:p>
          <a:p>
            <a:endParaRPr lang="en-US" altLang="pt-BR" sz="2400" dirty="0">
              <a:latin typeface="Arial" charset="0"/>
            </a:endParaRPr>
          </a:p>
          <a:p>
            <a:r>
              <a:rPr lang="en-US" altLang="pt-BR" sz="2400" dirty="0">
                <a:latin typeface="Arial" charset="0"/>
              </a:rPr>
              <a:t>Key formula:</a:t>
            </a:r>
          </a:p>
          <a:p>
            <a:pPr marL="457200" lvl="1" indent="0">
              <a:buNone/>
            </a:pPr>
            <a:r>
              <a:rPr lang="en-US" altLang="pt-BR" sz="2400" dirty="0"/>
              <a:t>Quantity = 2 ^ </a:t>
            </a:r>
            <a:r>
              <a:rPr lang="en-US" altLang="pt-BR" sz="2400" baseline="30000" dirty="0"/>
              <a:t>(</a:t>
            </a:r>
            <a:r>
              <a:rPr lang="en-US" altLang="pt-BR" sz="2400" baseline="30000" dirty="0" err="1"/>
              <a:t>Ct</a:t>
            </a:r>
            <a:r>
              <a:rPr lang="en-US" altLang="pt-BR" sz="2400" baseline="-25000" dirty="0" err="1"/>
              <a:t>a</a:t>
            </a:r>
            <a:r>
              <a:rPr lang="en-US" altLang="pt-BR" sz="2400" baseline="30000" dirty="0"/>
              <a:t> – </a:t>
            </a:r>
            <a:r>
              <a:rPr lang="en-US" altLang="pt-BR" sz="2400" baseline="30000" dirty="0" err="1"/>
              <a:t>Ct</a:t>
            </a:r>
            <a:r>
              <a:rPr lang="en-US" altLang="pt-BR" sz="2400" baseline="-25000" dirty="0" err="1"/>
              <a:t>b</a:t>
            </a:r>
            <a:r>
              <a:rPr lang="en-US" altLang="pt-BR" sz="2400" baseline="30000" dirty="0"/>
              <a:t>)</a:t>
            </a:r>
          </a:p>
        </p:txBody>
      </p:sp>
      <p:graphicFrame>
        <p:nvGraphicFramePr>
          <p:cNvPr id="4" name="Object 6"/>
          <p:cNvGraphicFramePr>
            <a:graphicFrameLocks noChangeAspect="1"/>
          </p:cNvGraphicFramePr>
          <p:nvPr>
            <p:extLst>
              <p:ext uri="{D42A27DB-BD31-4B8C-83A1-F6EECF244321}">
                <p14:modId xmlns:p14="http://schemas.microsoft.com/office/powerpoint/2010/main" val="3777872519"/>
              </p:ext>
            </p:extLst>
          </p:nvPr>
        </p:nvGraphicFramePr>
        <p:xfrm>
          <a:off x="165100" y="2299494"/>
          <a:ext cx="2857500" cy="2017713"/>
        </p:xfrm>
        <a:graphic>
          <a:graphicData uri="http://schemas.openxmlformats.org/presentationml/2006/ole">
            <mc:AlternateContent xmlns:mc="http://schemas.openxmlformats.org/markup-compatibility/2006">
              <mc:Choice xmlns:v="urn:schemas-microsoft-com:vml" Requires="v">
                <p:oleObj spid="_x0000_s18435"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299494"/>
                        <a:ext cx="28575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067943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124744"/>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a:solidFill>
                  <a:srgbClr val="FF8000"/>
                </a:solidFill>
              </a:rPr>
              <a:t>Quantification and </a:t>
            </a:r>
            <a:br>
              <a:rPr lang="en-US" altLang="en-US" sz="2400" dirty="0">
                <a:solidFill>
                  <a:srgbClr val="FF8000"/>
                </a:solidFill>
              </a:rPr>
            </a:br>
            <a:r>
              <a:rPr lang="en-US" altLang="en-US" sz="2400" dirty="0">
                <a:solidFill>
                  <a:srgbClr val="FF8000"/>
                </a:solidFill>
              </a:rPr>
              <a:t>Normalization</a:t>
            </a:r>
            <a:endParaRPr lang="en-US" altLang="en-US" sz="2400" dirty="0">
              <a:solidFill>
                <a:srgbClr val="FF9900"/>
              </a:solidFill>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3412916" y="317623"/>
            <a:ext cx="2528256" cy="461665"/>
          </a:xfrm>
          <a:prstGeom prst="rect">
            <a:avLst/>
          </a:prstGeom>
          <a:noFill/>
        </p:spPr>
        <p:txBody>
          <a:bodyPr wrap="none" rtlCol="0">
            <a:spAutoFit/>
          </a:bodyPr>
          <a:lstStyle/>
          <a:p>
            <a:r>
              <a:rPr lang="pt-BR" sz="2400" dirty="0">
                <a:solidFill>
                  <a:srgbClr val="7030A0"/>
                </a:solidFill>
                <a:latin typeface="Arial Rounded MT Bold" panose="020F0704030504030204" pitchFamily="34" charset="0"/>
              </a:rPr>
              <a:t>Standard Curve</a:t>
            </a:r>
          </a:p>
        </p:txBody>
      </p:sp>
      <p:pic>
        <p:nvPicPr>
          <p:cNvPr id="11268" name="Picture 4" descr="http://www.thermoscientificbio.com/uploadedImages/Products/Reverse_Transcription__RT-PCR_and_RT-qPCR/Reverse_Transcription_Enzymes_and_cDNA_Synthesis_Kit/k164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506867"/>
            <a:ext cx="5642510" cy="2108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12916" y="4149080"/>
            <a:ext cx="4694234" cy="646331"/>
          </a:xfrm>
          <a:prstGeom prst="rect">
            <a:avLst/>
          </a:prstGeom>
          <a:noFill/>
        </p:spPr>
        <p:txBody>
          <a:bodyPr wrap="none" rtlCol="0">
            <a:spAutoFit/>
          </a:bodyPr>
          <a:lstStyle/>
          <a:p>
            <a:r>
              <a:rPr lang="pt-BR" dirty="0"/>
              <a:t>Prepare a 2-fold serial </a:t>
            </a:r>
            <a:r>
              <a:rPr lang="pt-BR" dirty="0" err="1"/>
              <a:t>dilution</a:t>
            </a:r>
            <a:r>
              <a:rPr lang="pt-BR" dirty="0"/>
              <a:t> </a:t>
            </a:r>
            <a:r>
              <a:rPr lang="pt-BR" dirty="0" err="1"/>
              <a:t>of</a:t>
            </a:r>
            <a:r>
              <a:rPr lang="pt-BR" dirty="0"/>
              <a:t> a DNA </a:t>
            </a:r>
            <a:r>
              <a:rPr lang="pt-BR" dirty="0" err="1"/>
              <a:t>sample</a:t>
            </a:r>
            <a:r>
              <a:rPr lang="pt-BR" dirty="0"/>
              <a:t>:</a:t>
            </a:r>
          </a:p>
          <a:p>
            <a:endParaRPr lang="pt-BR" dirty="0"/>
          </a:p>
        </p:txBody>
      </p:sp>
      <p:pic>
        <p:nvPicPr>
          <p:cNvPr id="11272" name="Picture 8" descr="http://www.science-projects.com/SD2fo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812" y="4653136"/>
            <a:ext cx="3182468" cy="13853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70161" y="6038447"/>
            <a:ext cx="5773840" cy="646331"/>
          </a:xfrm>
          <a:prstGeom prst="rect">
            <a:avLst/>
          </a:prstGeom>
          <a:noFill/>
        </p:spPr>
        <p:txBody>
          <a:bodyPr wrap="square" rtlCol="0">
            <a:spAutoFit/>
          </a:bodyPr>
          <a:lstStyle/>
          <a:p>
            <a:r>
              <a:rPr lang="pt-BR" dirty="0" err="1"/>
              <a:t>Recomendation</a:t>
            </a:r>
            <a:r>
              <a:rPr lang="pt-BR" dirty="0"/>
              <a:t>: </a:t>
            </a:r>
            <a:r>
              <a:rPr lang="pt-BR" dirty="0" err="1"/>
              <a:t>add</a:t>
            </a:r>
            <a:r>
              <a:rPr lang="pt-BR" dirty="0"/>
              <a:t> </a:t>
            </a:r>
            <a:r>
              <a:rPr lang="pt-BR" dirty="0" err="1"/>
              <a:t>always</a:t>
            </a:r>
            <a:r>
              <a:rPr lang="pt-BR" dirty="0"/>
              <a:t> a standard curve in </a:t>
            </a:r>
            <a:r>
              <a:rPr lang="pt-BR" dirty="0" err="1"/>
              <a:t>every</a:t>
            </a:r>
            <a:r>
              <a:rPr lang="pt-BR" dirty="0"/>
              <a:t> </a:t>
            </a:r>
            <a:r>
              <a:rPr lang="pt-BR" dirty="0" err="1"/>
              <a:t>run</a:t>
            </a:r>
            <a:endParaRPr lang="pt-BR" dirty="0"/>
          </a:p>
          <a:p>
            <a:endParaRPr lang="pt-BR" dirty="0"/>
          </a:p>
        </p:txBody>
      </p:sp>
    </p:spTree>
    <p:extLst>
      <p:ext uri="{BB962C8B-B14F-4D97-AF65-F5344CB8AC3E}">
        <p14:creationId xmlns:p14="http://schemas.microsoft.com/office/powerpoint/2010/main" val="12458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3310</TotalTime>
  <Words>5323</Words>
  <Application>Microsoft Office PowerPoint</Application>
  <PresentationFormat>On-screen Show (4:3)</PresentationFormat>
  <Paragraphs>742</Paragraphs>
  <Slides>132</Slides>
  <Notes>27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132</vt:i4>
      </vt:variant>
    </vt:vector>
  </HeadingPairs>
  <TitlesOfParts>
    <vt:vector size="146" baseType="lpstr">
      <vt:lpstr>Arial Unicode MS</vt:lpstr>
      <vt:lpstr>ＭＳ Ｐゴシック</vt:lpstr>
      <vt:lpstr>Arial</vt:lpstr>
      <vt:lpstr>Arial Rounded MT Bold</vt:lpstr>
      <vt:lpstr>Calibri</vt:lpstr>
      <vt:lpstr>Symbol</vt:lpstr>
      <vt:lpstr>Tahoma</vt:lpstr>
      <vt:lpstr>Times New Roman</vt:lpstr>
      <vt:lpstr>Verdana</vt:lpstr>
      <vt:lpstr>Wingdings</vt:lpstr>
      <vt:lpstr>Office Theme</vt:lpstr>
      <vt:lpstr>Chart</vt:lpstr>
      <vt:lpstr>Worksheet</vt:lpstr>
      <vt:lpstr>Slide</vt:lpstr>
      <vt:lpstr>PowerPoint Presentation</vt:lpstr>
      <vt:lpstr>PowerPoint Presentation</vt:lpstr>
      <vt:lpstr>How does real-time PCR work?</vt:lpstr>
      <vt:lpstr>The Polymerase Chain Reaction How does PCR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Real-Time PCR?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Real-Time PCR in Gene Expression Analysis</vt:lpstr>
      <vt:lpstr>Real-Time PCR in Disease Management</vt:lpstr>
      <vt:lpstr>PowerPoint Presentation</vt:lpstr>
      <vt:lpstr>PowerPoint Presentation</vt:lpstr>
      <vt:lpstr>How does Real-Time PCR work?</vt:lpstr>
      <vt:lpstr>Imagining Real-Time PCR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Reporter in qPCR</vt:lpstr>
      <vt:lpstr>PowerPoint Presentation</vt:lpstr>
      <vt:lpstr>PowerPoint Presentation</vt:lpstr>
      <vt:lpstr>PowerPoint Presentation</vt:lpstr>
      <vt:lpstr>PowerPoint Presentation</vt:lpstr>
      <vt:lpstr>PowerPoint Presentation</vt:lpstr>
      <vt:lpstr>PowerPoint Presentation</vt:lpstr>
      <vt:lpstr>Reporter in qPCR</vt:lpstr>
      <vt:lpstr>Reporter in qPCR</vt:lpstr>
      <vt:lpstr>PowerPoint Presentation</vt:lpstr>
      <vt:lpstr>PowerPoint Presentation</vt:lpstr>
      <vt:lpstr>PowerPoint Presentation</vt:lpstr>
      <vt:lpstr>PowerPoint Presentation</vt:lpstr>
      <vt:lpstr>PowerPoint Presentation</vt:lpstr>
      <vt:lpstr>PowerPoint Presentation</vt:lpstr>
      <vt:lpstr> High Resolution Melting dyes (HRM dyes)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Plot of real time pcr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DDCt = 11.40 for IL1-beta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Endogenous control gene: </vt:lpstr>
      <vt:lpstr>Reference sample</vt:lpstr>
      <vt:lpstr>PowerPoint Presentation</vt:lpstr>
      <vt:lpstr>PowerPoint Presentation</vt:lpstr>
      <vt:lpstr>PowerPoint Presentation</vt:lpstr>
      <vt:lpstr>Threshold is important</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noor</cp:lastModifiedBy>
  <cp:revision>250</cp:revision>
  <dcterms:created xsi:type="dcterms:W3CDTF">2014-07-24T22:05:31Z</dcterms:created>
  <dcterms:modified xsi:type="dcterms:W3CDTF">2023-05-14T04:16:36Z</dcterms:modified>
</cp:coreProperties>
</file>